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5" r:id="rId4"/>
    <p:sldId id="258" r:id="rId5"/>
    <p:sldId id="267" r:id="rId6"/>
    <p:sldId id="259" r:id="rId7"/>
    <p:sldId id="269" r:id="rId8"/>
    <p:sldId id="261" r:id="rId9"/>
    <p:sldId id="270" r:id="rId10"/>
    <p:sldId id="264" r:id="rId11"/>
    <p:sldId id="266" r:id="rId12"/>
    <p:sldId id="260" r:id="rId13"/>
    <p:sldId id="263" r:id="rId14"/>
    <p:sldId id="268" r:id="rId1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8941" autoAdjust="0"/>
  </p:normalViewPr>
  <p:slideViewPr>
    <p:cSldViewPr snapToGrid="0">
      <p:cViewPr varScale="1">
        <p:scale>
          <a:sx n="102" d="100"/>
          <a:sy n="102" d="100"/>
        </p:scale>
        <p:origin x="8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7A748F-850D-4092-BBCE-918F05448A98}" type="datetimeFigureOut">
              <a:rPr lang="zh-TW" altLang="en-US" smtClean="0"/>
              <a:t>2021/8/23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5E138-8434-41F7-8606-C724D0523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4514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內文字體請採用「微軟正黑體」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字體採用「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」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5E138-8434-41F7-8606-C724D052353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9141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內文字體請採用「微軟正黑體」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字體採用「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」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5E138-8434-41F7-8606-C724D0523534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19034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內文字體請採用「微軟正黑體」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字體採用「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」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5E138-8434-41F7-8606-C724D0523534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7109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內文字體請採用「微軟正黑體」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字體採用「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」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5E138-8434-41F7-8606-C724D0523534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3841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內文字體請採用「微軟正黑體」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字體採用「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」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5E138-8434-41F7-8606-C724D0523534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9287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內文字體請採用「微軟正黑體」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字體採用「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」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5E138-8434-41F7-8606-C724D0523534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916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內文字體請採用「微軟正黑體」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字體採用「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」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5E138-8434-41F7-8606-C724D0523534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61041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內文字體請採用「微軟正黑體」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字體採用「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」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5E138-8434-41F7-8606-C724D0523534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2419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5E138-8434-41F7-8606-C724D0523534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09160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內文字體請採用「微軟正黑體」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字體採用「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」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5E138-8434-41F7-8606-C724D0523534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78218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內文字體請採用「微軟正黑體」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字體採用「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」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5E138-8434-41F7-8606-C724D0523534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13985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內文字體請採用「微軟正黑體」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字體採用「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」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5E138-8434-41F7-8606-C724D0523534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1331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038600" y="6490942"/>
            <a:ext cx="4114800" cy="365125"/>
          </a:xfrm>
        </p:spPr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5530D52D-1EC5-494F-8E6E-5D4F1A9A67B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0" y="6492873"/>
            <a:ext cx="2743200" cy="365125"/>
          </a:xfrm>
          <a:prstGeom prst="rect">
            <a:avLst/>
          </a:prstGeom>
        </p:spPr>
        <p:txBody>
          <a:bodyPr/>
          <a:lstStyle/>
          <a:p>
            <a:fld id="{9C4221D1-722F-4B20-AC5A-F658685EA218}" type="datetime1">
              <a:rPr lang="zh-TW" altLang="en-US" smtClean="0"/>
              <a:t>2021/8/23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7997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CE2907-18C6-4219-9B86-052BB657A5CB}" type="datetime1">
              <a:rPr lang="zh-TW" altLang="en-US" smtClean="0"/>
              <a:t>2021/8/23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183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5EF18F-A209-4A8E-8C7B-9C21A5B6B12D}" type="datetime1">
              <a:rPr lang="zh-TW" altLang="en-US" smtClean="0"/>
              <a:t>2021/8/23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5363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038600" y="6492874"/>
            <a:ext cx="4114800" cy="365125"/>
          </a:xfrm>
        </p:spPr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5530D52D-1EC5-494F-8E6E-5D4F1A9A67B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AB7F2B-1C34-4CFE-9EEE-54CC60A694FF}" type="datetime1">
              <a:rPr lang="zh-TW" altLang="en-US" smtClean="0"/>
              <a:t>2021/8/23</a:t>
            </a:fld>
            <a:endParaRPr lang="zh-TW" altLang="en-US"/>
          </a:p>
        </p:txBody>
      </p:sp>
      <p:cxnSp>
        <p:nvCxnSpPr>
          <p:cNvPr id="8" name="直線接點 7"/>
          <p:cNvCxnSpPr/>
          <p:nvPr userDrawn="1"/>
        </p:nvCxnSpPr>
        <p:spPr>
          <a:xfrm flipV="1">
            <a:off x="395955" y="1341691"/>
            <a:ext cx="11400090" cy="170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4645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3620C85-D243-49EA-8E7E-AFE47680E63E}" type="datetime1">
              <a:rPr lang="zh-TW" altLang="en-US" smtClean="0"/>
              <a:t>2021/8/23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235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95955" y="1535500"/>
            <a:ext cx="5623845" cy="464146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199" y="1535500"/>
            <a:ext cx="5623845" cy="464146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AE1E5F-A036-4CEE-866A-BD32D3BBDC63}" type="datetime1">
              <a:rPr lang="zh-TW" altLang="en-US" smtClean="0"/>
              <a:t>2021/8/23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直線接點 7"/>
          <p:cNvCxnSpPr/>
          <p:nvPr userDrawn="1"/>
        </p:nvCxnSpPr>
        <p:spPr>
          <a:xfrm flipV="1">
            <a:off x="395955" y="1341691"/>
            <a:ext cx="11400090" cy="170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472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955" y="365126"/>
            <a:ext cx="11400090" cy="97656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5956" y="1681163"/>
            <a:ext cx="56016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95956" y="2505075"/>
            <a:ext cx="560162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199" y="1681163"/>
            <a:ext cx="562384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623844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9DA9B8-1406-4200-8F36-DFBA436DC88E}" type="datetime1">
              <a:rPr lang="zh-TW" altLang="en-US" smtClean="0"/>
              <a:t>2021/8/23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直線接點 9"/>
          <p:cNvCxnSpPr/>
          <p:nvPr userDrawn="1"/>
        </p:nvCxnSpPr>
        <p:spPr>
          <a:xfrm flipV="1">
            <a:off x="395955" y="1341691"/>
            <a:ext cx="11400090" cy="170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3838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C3B87E-3A48-4B5E-A349-02914CC89685}" type="datetime1">
              <a:rPr lang="zh-TW" altLang="en-US" smtClean="0"/>
              <a:t>2021/8/23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6" name="直線接點 5"/>
          <p:cNvCxnSpPr/>
          <p:nvPr userDrawn="1"/>
        </p:nvCxnSpPr>
        <p:spPr>
          <a:xfrm flipV="1">
            <a:off x="395955" y="1341691"/>
            <a:ext cx="11400090" cy="170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7744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8CEC3D-064B-4004-BB4A-6E6352FA6178}" type="datetime1">
              <a:rPr lang="zh-TW" altLang="en-US" smtClean="0"/>
              <a:t>2021/8/23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6192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731A49-4C49-4F6B-ADE7-6F16430FCF1F}" type="datetime1">
              <a:rPr lang="zh-TW" altLang="en-US" smtClean="0"/>
              <a:t>2021/8/23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9808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F26265-6A87-4F29-878B-C3A68D25CFE9}" type="datetime1">
              <a:rPr lang="zh-TW" altLang="en-US" smtClean="0"/>
              <a:t>2021/8/23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5416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95955" y="142935"/>
            <a:ext cx="11400090" cy="1215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5955" y="1535502"/>
            <a:ext cx="11400090" cy="46414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834468" y="635368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9328030" y="63536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0D52D-1EC5-494F-8E6E-5D4F1A9A67B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ED745A-8380-442D-AAF5-E7066BD14769}" type="datetime1">
              <a:rPr lang="zh-TW" altLang="en-US" smtClean="0"/>
              <a:t>2021/8/23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1384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scitechreports.blogspot.com/2015/12/blog-post_30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75426" y="898077"/>
            <a:ext cx="9811109" cy="2387600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zh-TW" altLang="en-US" sz="3300" dirty="0">
                <a:solidFill>
                  <a:srgbClr val="0070C0"/>
                </a:solidFill>
              </a:rPr>
              <a:t>國家生技研究園區</a:t>
            </a:r>
            <a:r>
              <a:rPr lang="en-US" altLang="zh-TW" sz="3300" dirty="0">
                <a:solidFill>
                  <a:srgbClr val="0070C0"/>
                </a:solidFill>
              </a:rPr>
              <a:t>111</a:t>
            </a:r>
            <a:r>
              <a:rPr lang="zh-TW" altLang="en-US" sz="3300" dirty="0">
                <a:solidFill>
                  <a:srgbClr val="0070C0"/>
                </a:solidFill>
              </a:rPr>
              <a:t>年度次世代治療方法轉譯計畫意向書</a:t>
            </a:r>
            <a:endParaRPr lang="zh-TW" altLang="en-US" sz="5000" b="1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75427" y="3991798"/>
            <a:ext cx="9811108" cy="2499144"/>
          </a:xfrm>
        </p:spPr>
        <p:txBody>
          <a:bodyPr>
            <a:normAutofit/>
          </a:bodyPr>
          <a:lstStyle/>
          <a:p>
            <a:pPr algn="l">
              <a:lnSpc>
                <a:spcPts val="2500"/>
              </a:lnSpc>
            </a:pPr>
            <a:r>
              <a:rPr lang="zh-TW" altLang="en-US" dirty="0"/>
              <a:t>計畫主持人姓名：</a:t>
            </a:r>
            <a:endParaRPr lang="en-US" altLang="zh-TW" dirty="0"/>
          </a:p>
          <a:p>
            <a:pPr algn="l">
              <a:lnSpc>
                <a:spcPts val="2500"/>
              </a:lnSpc>
            </a:pPr>
            <a:endParaRPr lang="en-US" altLang="zh-TW" dirty="0"/>
          </a:p>
          <a:p>
            <a:pPr algn="l">
              <a:lnSpc>
                <a:spcPts val="2500"/>
              </a:lnSpc>
            </a:pPr>
            <a:r>
              <a:rPr lang="zh-TW" altLang="en-US" dirty="0"/>
              <a:t>計畫主持人單位</a:t>
            </a:r>
            <a:r>
              <a:rPr lang="en-US" altLang="zh-TW" dirty="0"/>
              <a:t>/</a:t>
            </a:r>
            <a:r>
              <a:rPr lang="zh-TW" altLang="en-US" dirty="0"/>
              <a:t>職稱：</a:t>
            </a:r>
            <a:endParaRPr lang="en-US" altLang="zh-TW" dirty="0"/>
          </a:p>
          <a:p>
            <a:pPr algn="l">
              <a:lnSpc>
                <a:spcPts val="2500"/>
              </a:lnSpc>
            </a:pPr>
            <a:endParaRPr lang="en-US" altLang="zh-TW" dirty="0"/>
          </a:p>
          <a:p>
            <a:pPr algn="l">
              <a:lnSpc>
                <a:spcPts val="2500"/>
              </a:lnSpc>
            </a:pPr>
            <a:r>
              <a:rPr lang="zh-TW" altLang="en-US" dirty="0"/>
              <a:t>申請經費：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1</a:t>
            </a:fld>
            <a:endParaRPr lang="zh-TW" altLang="en-US"/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1075426" y="2376713"/>
            <a:ext cx="9811109" cy="161508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l">
              <a:lnSpc>
                <a:spcPct val="100000"/>
              </a:lnSpc>
              <a:spcAft>
                <a:spcPts val="1200"/>
              </a:spcAft>
            </a:pPr>
            <a:r>
              <a:rPr lang="zh-TW" altLang="en-US" sz="5000" b="1" dirty="0"/>
              <a:t>計畫名稱：</a:t>
            </a:r>
          </a:p>
        </p:txBody>
      </p:sp>
    </p:spTree>
    <p:extLst>
      <p:ext uri="{BB962C8B-B14F-4D97-AF65-F5344CB8AC3E}">
        <p14:creationId xmlns:p14="http://schemas.microsoft.com/office/powerpoint/2010/main" val="2551266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經費預估</a:t>
            </a:r>
          </a:p>
        </p:txBody>
      </p:sp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2DA91838-986F-41D0-A46C-2FB092316A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3919571"/>
              </p:ext>
            </p:extLst>
          </p:nvPr>
        </p:nvGraphicFramePr>
        <p:xfrm>
          <a:off x="340518" y="1627585"/>
          <a:ext cx="11584787" cy="4718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965">
                  <a:extLst>
                    <a:ext uri="{9D8B030D-6E8A-4147-A177-3AD203B41FA5}">
                      <a16:colId xmlns:a16="http://schemas.microsoft.com/office/drawing/2014/main" val="391912716"/>
                    </a:ext>
                  </a:extLst>
                </a:gridCol>
                <a:gridCol w="185803">
                  <a:extLst>
                    <a:ext uri="{9D8B030D-6E8A-4147-A177-3AD203B41FA5}">
                      <a16:colId xmlns:a16="http://schemas.microsoft.com/office/drawing/2014/main" val="810791060"/>
                    </a:ext>
                  </a:extLst>
                </a:gridCol>
                <a:gridCol w="1692283">
                  <a:extLst>
                    <a:ext uri="{9D8B030D-6E8A-4147-A177-3AD203B41FA5}">
                      <a16:colId xmlns:a16="http://schemas.microsoft.com/office/drawing/2014/main" val="3070767278"/>
                    </a:ext>
                  </a:extLst>
                </a:gridCol>
                <a:gridCol w="594778">
                  <a:extLst>
                    <a:ext uri="{9D8B030D-6E8A-4147-A177-3AD203B41FA5}">
                      <a16:colId xmlns:a16="http://schemas.microsoft.com/office/drawing/2014/main" val="3133442707"/>
                    </a:ext>
                  </a:extLst>
                </a:gridCol>
                <a:gridCol w="1625156">
                  <a:extLst>
                    <a:ext uri="{9D8B030D-6E8A-4147-A177-3AD203B41FA5}">
                      <a16:colId xmlns:a16="http://schemas.microsoft.com/office/drawing/2014/main" val="1857172792"/>
                    </a:ext>
                  </a:extLst>
                </a:gridCol>
                <a:gridCol w="609086">
                  <a:extLst>
                    <a:ext uri="{9D8B030D-6E8A-4147-A177-3AD203B41FA5}">
                      <a16:colId xmlns:a16="http://schemas.microsoft.com/office/drawing/2014/main" val="3337005648"/>
                    </a:ext>
                  </a:extLst>
                </a:gridCol>
                <a:gridCol w="1610848">
                  <a:extLst>
                    <a:ext uri="{9D8B030D-6E8A-4147-A177-3AD203B41FA5}">
                      <a16:colId xmlns:a16="http://schemas.microsoft.com/office/drawing/2014/main" val="1937696645"/>
                    </a:ext>
                  </a:extLst>
                </a:gridCol>
                <a:gridCol w="588888">
                  <a:extLst>
                    <a:ext uri="{9D8B030D-6E8A-4147-A177-3AD203B41FA5}">
                      <a16:colId xmlns:a16="http://schemas.microsoft.com/office/drawing/2014/main" val="2912253450"/>
                    </a:ext>
                  </a:extLst>
                </a:gridCol>
                <a:gridCol w="1631046">
                  <a:extLst>
                    <a:ext uri="{9D8B030D-6E8A-4147-A177-3AD203B41FA5}">
                      <a16:colId xmlns:a16="http://schemas.microsoft.com/office/drawing/2014/main" val="488516678"/>
                    </a:ext>
                  </a:extLst>
                </a:gridCol>
                <a:gridCol w="577316">
                  <a:extLst>
                    <a:ext uri="{9D8B030D-6E8A-4147-A177-3AD203B41FA5}">
                      <a16:colId xmlns:a16="http://schemas.microsoft.com/office/drawing/2014/main" val="3511098770"/>
                    </a:ext>
                  </a:extLst>
                </a:gridCol>
                <a:gridCol w="1642618">
                  <a:extLst>
                    <a:ext uri="{9D8B030D-6E8A-4147-A177-3AD203B41FA5}">
                      <a16:colId xmlns:a16="http://schemas.microsoft.com/office/drawing/2014/main" val="3220471605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經費項目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111</a:t>
                      </a:r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年提出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111</a:t>
                      </a:r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年單位配合款</a:t>
                      </a:r>
                    </a:p>
                  </a:txBody>
                  <a:tcPr marL="36000" marR="36000" marT="36000" marB="3600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112</a:t>
                      </a:r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年提出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112</a:t>
                      </a:r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年單位配合款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712043"/>
                  </a:ext>
                </a:extLst>
              </a:tr>
              <a:tr h="370840">
                <a:tc rowSpan="5" gridSpan="2">
                  <a:txBody>
                    <a:bodyPr/>
                    <a:lstStyle/>
                    <a:p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人事</a:t>
                      </a: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員額及經費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5"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博士後研究員</a:t>
                      </a: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82883782"/>
                  </a:ext>
                </a:extLst>
              </a:tr>
              <a:tr h="370840">
                <a:tc gridSpan="2" v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研究助理</a:t>
                      </a: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903695288"/>
                  </a:ext>
                </a:extLst>
              </a:tr>
              <a:tr h="370840">
                <a:tc gridSpan="2" v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碩博士研究生</a:t>
                      </a: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939501779"/>
                  </a:ext>
                </a:extLst>
              </a:tr>
              <a:tr h="370840">
                <a:tc gridSpan="2" v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 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例如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BD)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43479156"/>
                  </a:ext>
                </a:extLst>
              </a:tr>
              <a:tr h="370840">
                <a:tc gridSpan="2" v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小計</a:t>
                      </a: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29113350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耗材、雜項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 gridSpan="2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4109485425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委託研究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服務案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 gridSpan="2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2502576635"/>
                  </a:ext>
                </a:extLst>
              </a:tr>
              <a:tr h="1004238">
                <a:tc rowSpan="2">
                  <a:txBody>
                    <a:bodyPr/>
                    <a:lstStyle/>
                    <a:p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儀器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提供單超過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萬元之儀器名稱及價格</a:t>
                      </a: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 gridSpan="2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7354742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小計</a:t>
                      </a: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 gridSpan="2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3377065282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 gridSpan="2">
                  <a:txBody>
                    <a:bodyPr/>
                    <a:lstStyle/>
                    <a:p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2352736605"/>
                  </a:ext>
                </a:extLst>
              </a:tr>
            </a:tbl>
          </a:graphicData>
        </a:graphic>
      </p:graphicFrame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10</a:t>
            </a:fld>
            <a:endParaRPr lang="zh-TW" altLang="en-US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A604BE6C-B6D3-433B-84A7-1C43636E653C}"/>
              </a:ext>
            </a:extLst>
          </p:cNvPr>
          <p:cNvSpPr txBox="1"/>
          <p:nvPr/>
        </p:nvSpPr>
        <p:spPr>
          <a:xfrm>
            <a:off x="10851960" y="1347550"/>
            <a:ext cx="107334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5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新台幣 </a:t>
            </a:r>
            <a:r>
              <a:rPr lang="en-US" altLang="zh-TW" sz="15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5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r>
              <a:rPr lang="en-US" altLang="zh-TW" sz="15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6348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(</a:t>
            </a:r>
            <a:r>
              <a:rPr lang="zh-TW" altLang="en-US" dirty="0"/>
              <a:t>總</a:t>
            </a:r>
            <a:r>
              <a:rPr lang="en-US" altLang="zh-TW" dirty="0"/>
              <a:t>)</a:t>
            </a:r>
            <a:r>
              <a:rPr lang="zh-TW" altLang="en-US" dirty="0"/>
              <a:t>主持人、共同主持人及主要執行人員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0264712"/>
              </p:ext>
            </p:extLst>
          </p:nvPr>
        </p:nvGraphicFramePr>
        <p:xfrm>
          <a:off x="395288" y="1535113"/>
          <a:ext cx="11401424" cy="26018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55059">
                  <a:extLst>
                    <a:ext uri="{9D8B030D-6E8A-4147-A177-3AD203B41FA5}">
                      <a16:colId xmlns:a16="http://schemas.microsoft.com/office/drawing/2014/main" val="3943998504"/>
                    </a:ext>
                  </a:extLst>
                </a:gridCol>
                <a:gridCol w="1527350">
                  <a:extLst>
                    <a:ext uri="{9D8B030D-6E8A-4147-A177-3AD203B41FA5}">
                      <a16:colId xmlns:a16="http://schemas.microsoft.com/office/drawing/2014/main" val="2385072179"/>
                    </a:ext>
                  </a:extLst>
                </a:gridCol>
                <a:gridCol w="3637503">
                  <a:extLst>
                    <a:ext uri="{9D8B030D-6E8A-4147-A177-3AD203B41FA5}">
                      <a16:colId xmlns:a16="http://schemas.microsoft.com/office/drawing/2014/main" val="3218507154"/>
                    </a:ext>
                  </a:extLst>
                </a:gridCol>
                <a:gridCol w="1748413">
                  <a:extLst>
                    <a:ext uri="{9D8B030D-6E8A-4147-A177-3AD203B41FA5}">
                      <a16:colId xmlns:a16="http://schemas.microsoft.com/office/drawing/2014/main" val="4082892229"/>
                    </a:ext>
                  </a:extLst>
                </a:gridCol>
                <a:gridCol w="2733099">
                  <a:extLst>
                    <a:ext uri="{9D8B030D-6E8A-4147-A177-3AD203B41FA5}">
                      <a16:colId xmlns:a16="http://schemas.microsoft.com/office/drawing/2014/main" val="41198011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類別</a:t>
                      </a:r>
                      <a:endParaRPr lang="zh-TW" alt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姓名</a:t>
                      </a:r>
                      <a:endParaRPr lang="zh-TW" alt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所屬機構</a:t>
                      </a:r>
                      <a:r>
                        <a:rPr lang="en-US" altLang="zh-TW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</a:t>
                      </a:r>
                      <a:endParaRPr lang="zh-TW" alt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職稱</a:t>
                      </a:r>
                      <a:endParaRPr lang="zh-TW" alt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於計畫擔任之工作項目</a:t>
                      </a:r>
                      <a:endParaRPr lang="zh-TW" alt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457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</a:t>
                      </a:r>
                      <a:r>
                        <a:rPr lang="en-US" alt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主持人*</a:t>
                      </a:r>
                      <a:endParaRPr lang="zh-TW" altLang="en-US" sz="180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extLst>
                  <a:ext uri="{0D108BD9-81ED-4DB2-BD59-A6C34878D82A}">
                    <a16:rowId xmlns:a16="http://schemas.microsoft.com/office/drawing/2014/main" val="3736394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共同主持人**</a:t>
                      </a:r>
                      <a:endParaRPr lang="zh-TW" altLang="en-US" sz="180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extLst>
                  <a:ext uri="{0D108BD9-81ED-4DB2-BD59-A6C34878D82A}">
                    <a16:rowId xmlns:a16="http://schemas.microsoft.com/office/drawing/2014/main" val="2000475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協同主持人**</a:t>
                      </a:r>
                      <a:endParaRPr lang="zh-TW" altLang="en-US" sz="180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extLst>
                  <a:ext uri="{0D108BD9-81ED-4DB2-BD59-A6C34878D82A}">
                    <a16:rowId xmlns:a16="http://schemas.microsoft.com/office/drawing/2014/main" val="101962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博士後研究員</a:t>
                      </a: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extLst>
                  <a:ext uri="{0D108BD9-81ED-4DB2-BD59-A6C34878D82A}">
                    <a16:rowId xmlns:a16="http://schemas.microsoft.com/office/drawing/2014/main" val="1594961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TW" alt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extLst>
                  <a:ext uri="{0D108BD9-81ED-4DB2-BD59-A6C34878D82A}">
                    <a16:rowId xmlns:a16="http://schemas.microsoft.com/office/drawing/2014/main" val="1496855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TW" altLang="en-US" sz="18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6000" marB="36000"/>
                </a:tc>
                <a:extLst>
                  <a:ext uri="{0D108BD9-81ED-4DB2-BD59-A6C34878D82A}">
                    <a16:rowId xmlns:a16="http://schemas.microsoft.com/office/drawing/2014/main" val="124702204"/>
                  </a:ext>
                </a:extLst>
              </a:tr>
            </a:tbl>
          </a:graphicData>
        </a:graphic>
      </p:graphicFrame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11</a:t>
            </a:fld>
            <a:endParaRPr lang="zh-TW" altLang="en-US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2270F30A-C6BC-4F0B-BB49-B51718D368B7}"/>
              </a:ext>
            </a:extLst>
          </p:cNvPr>
          <p:cNvSpPr txBox="1"/>
          <p:nvPr/>
        </p:nvSpPr>
        <p:spPr>
          <a:xfrm>
            <a:off x="159049" y="5806231"/>
            <a:ext cx="1046536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500" dirty="0">
                <a:ea typeface="微軟正黑體" panose="020B0604030504040204" pitchFamily="34" charset="-120"/>
              </a:rPr>
              <a:t>  </a:t>
            </a:r>
            <a:r>
              <a:rPr lang="zh-TW" altLang="en-US" sz="1500" dirty="0">
                <a:solidFill>
                  <a:srgbClr val="FF0000"/>
                </a:solidFill>
                <a:ea typeface="微軟正黑體" panose="020B0604030504040204" pitchFamily="34" charset="-120"/>
              </a:rPr>
              <a:t>*</a:t>
            </a:r>
            <a:r>
              <a:rPr lang="zh-TW" altLang="en-US" sz="1500" dirty="0">
                <a:ea typeface="微軟正黑體" panose="020B0604030504040204" pitchFamily="34" charset="-120"/>
              </a:rPr>
              <a:t>請檢附</a:t>
            </a:r>
            <a:r>
              <a:rPr lang="en-US" altLang="zh-TW" sz="1500" dirty="0">
                <a:ea typeface="微軟正黑體" panose="020B0604030504040204" pitchFamily="34" charset="-120"/>
              </a:rPr>
              <a:t>(</a:t>
            </a:r>
            <a:r>
              <a:rPr lang="zh-TW" altLang="en-US" sz="1500" dirty="0">
                <a:ea typeface="微軟正黑體" panose="020B0604030504040204" pitchFamily="34" charset="-120"/>
              </a:rPr>
              <a:t>總</a:t>
            </a:r>
            <a:r>
              <a:rPr lang="en-US" altLang="zh-TW" sz="1500" dirty="0">
                <a:ea typeface="微軟正黑體" panose="020B0604030504040204" pitchFamily="34" charset="-120"/>
              </a:rPr>
              <a:t>)</a:t>
            </a:r>
            <a:r>
              <a:rPr lang="zh-TW" altLang="en-US" sz="1500" dirty="0">
                <a:ea typeface="微軟正黑體" panose="020B0604030504040204" pitchFamily="34" charset="-120"/>
              </a:rPr>
              <a:t>主持之個人履歷、近期研究成果、申請中之計畫件數及經費補助情形</a:t>
            </a:r>
            <a:endParaRPr lang="en-US" altLang="zh-TW" sz="1500" dirty="0">
              <a:ea typeface="微軟正黑體" panose="020B0604030504040204" pitchFamily="34" charset="-120"/>
            </a:endParaRPr>
          </a:p>
          <a:p>
            <a:r>
              <a:rPr lang="zh-TW" altLang="en-US" sz="1500" dirty="0">
                <a:solidFill>
                  <a:srgbClr val="FF0000"/>
                </a:solidFill>
                <a:ea typeface="微軟正黑體" panose="020B0604030504040204" pitchFamily="34" charset="-120"/>
              </a:rPr>
              <a:t>**</a:t>
            </a:r>
            <a:r>
              <a:rPr lang="zh-TW" altLang="en-US" sz="1500" dirty="0">
                <a:ea typeface="微軟正黑體" panose="020B0604030504040204" pitchFamily="34" charset="-120"/>
              </a:rPr>
              <a:t>請檢附共同或協同主持人員同意提供協助與支持本計畫或合作</a:t>
            </a:r>
            <a:r>
              <a:rPr lang="zh-TW" altLang="en-US" sz="1500">
                <a:ea typeface="微軟正黑體" panose="020B0604030504040204" pitchFamily="34" charset="-120"/>
              </a:rPr>
              <a:t>意願之信函</a:t>
            </a:r>
            <a:r>
              <a:rPr lang="en-US" altLang="zh-TW" sz="1500" dirty="0">
                <a:ea typeface="微軟正黑體" panose="020B0604030504040204" pitchFamily="34" charset="-120"/>
              </a:rPr>
              <a:t>(supporting letter)</a:t>
            </a:r>
            <a:r>
              <a:rPr lang="zh-TW" altLang="en-US" sz="1500" dirty="0">
                <a:ea typeface="微軟正黑體" panose="020B0604030504040204" pitchFamily="34" charset="-120"/>
              </a:rPr>
              <a:t>及個人履歷、近期研究成果</a:t>
            </a:r>
            <a:endParaRPr lang="en-US" altLang="zh-TW" sz="1500" dirty="0"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927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未來三年預定工作時程、執行進度暨查核點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0377286"/>
              </p:ext>
            </p:extLst>
          </p:nvPr>
        </p:nvGraphicFramePr>
        <p:xfrm>
          <a:off x="395955" y="1480522"/>
          <a:ext cx="11400089" cy="4085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13979">
                  <a:extLst>
                    <a:ext uri="{9D8B030D-6E8A-4147-A177-3AD203B41FA5}">
                      <a16:colId xmlns:a16="http://schemas.microsoft.com/office/drawing/2014/main" val="907790550"/>
                    </a:ext>
                  </a:extLst>
                </a:gridCol>
                <a:gridCol w="5685990">
                  <a:extLst>
                    <a:ext uri="{9D8B030D-6E8A-4147-A177-3AD203B41FA5}">
                      <a16:colId xmlns:a16="http://schemas.microsoft.com/office/drawing/2014/main" val="3003272812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1884376555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1570212913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428261872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2202516044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686486883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975582460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589659096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2813710658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169313956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2313368163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2363636644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2453443730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2657534018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893609036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3641523096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1203142991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247721248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3729376785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3541823352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2239416055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3641005915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550864543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3072836100"/>
                    </a:ext>
                  </a:extLst>
                </a:gridCol>
                <a:gridCol w="212505">
                  <a:extLst>
                    <a:ext uri="{9D8B030D-6E8A-4147-A177-3AD203B41FA5}">
                      <a16:colId xmlns:a16="http://schemas.microsoft.com/office/drawing/2014/main" val="347884965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項次</a:t>
                      </a:r>
                    </a:p>
                  </a:txBody>
                  <a:tcPr marL="36000" marR="36000" marT="36000" marB="36000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查核項目說明</a:t>
                      </a:r>
                    </a:p>
                  </a:txBody>
                  <a:tcPr marL="36000" marR="36000" marT="36000" marB="36000" anchor="ctr"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111</a:t>
                      </a:r>
                      <a:r>
                        <a:rPr lang="zh-TW" altLang="en-US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112</a:t>
                      </a:r>
                      <a:r>
                        <a:rPr lang="zh-TW" altLang="en-US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113</a:t>
                      </a:r>
                      <a:r>
                        <a:rPr lang="zh-TW" altLang="en-US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64552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zh-TW" altLang="en-US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Q1</a:t>
                      </a:r>
                      <a:endParaRPr lang="zh-TW" altLang="en-US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Q2</a:t>
                      </a:r>
                      <a:endParaRPr lang="zh-TW" altLang="en-US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Q3</a:t>
                      </a:r>
                      <a:endParaRPr lang="zh-TW" altLang="en-US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Q4</a:t>
                      </a:r>
                      <a:endParaRPr lang="zh-TW" altLang="en-US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Q1</a:t>
                      </a:r>
                      <a:endParaRPr lang="zh-TW" altLang="en-US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Q2</a:t>
                      </a:r>
                      <a:endParaRPr lang="zh-TW" altLang="en-US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Q3</a:t>
                      </a:r>
                      <a:endParaRPr lang="zh-TW" altLang="en-US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Q4</a:t>
                      </a:r>
                      <a:endParaRPr lang="zh-TW" altLang="en-US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Q1</a:t>
                      </a:r>
                      <a:endParaRPr lang="zh-TW" altLang="en-US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Q2</a:t>
                      </a:r>
                      <a:endParaRPr lang="zh-TW" altLang="en-US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Q3</a:t>
                      </a:r>
                      <a:endParaRPr lang="zh-TW" altLang="en-US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Q4</a:t>
                      </a:r>
                      <a:endParaRPr lang="zh-TW" altLang="en-US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203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1-1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59178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1-2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3146877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2-1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2447814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2-2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329268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2-3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4152554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93873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302443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570371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3706335721"/>
                  </a:ext>
                </a:extLst>
              </a:tr>
            </a:tbl>
          </a:graphicData>
        </a:graphic>
      </p:graphicFrame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0304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預期未來三年關鍵成果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955" y="4358074"/>
            <a:ext cx="11400090" cy="1995607"/>
          </a:xfrm>
        </p:spPr>
        <p:txBody>
          <a:bodyPr>
            <a:normAutofit/>
          </a:bodyPr>
          <a:lstStyle/>
          <a:p>
            <a:endParaRPr lang="zh-TW" altLang="en-US" sz="20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13</a:t>
            </a:fld>
            <a:endParaRPr lang="zh-TW" altLang="en-US"/>
          </a:p>
        </p:txBody>
      </p:sp>
      <p:graphicFrame>
        <p:nvGraphicFramePr>
          <p:cNvPr id="6" name="內容版面配置區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2344315"/>
              </p:ext>
            </p:extLst>
          </p:nvPr>
        </p:nvGraphicFramePr>
        <p:xfrm>
          <a:off x="395955" y="1903568"/>
          <a:ext cx="11400091" cy="1879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655143">
                  <a:extLst>
                    <a:ext uri="{9D8B030D-6E8A-4147-A177-3AD203B41FA5}">
                      <a16:colId xmlns:a16="http://schemas.microsoft.com/office/drawing/2014/main" val="2912753029"/>
                    </a:ext>
                  </a:extLst>
                </a:gridCol>
                <a:gridCol w="1186237">
                  <a:extLst>
                    <a:ext uri="{9D8B030D-6E8A-4147-A177-3AD203B41FA5}">
                      <a16:colId xmlns:a16="http://schemas.microsoft.com/office/drawing/2014/main" val="1267977964"/>
                    </a:ext>
                  </a:extLst>
                </a:gridCol>
                <a:gridCol w="1186237">
                  <a:extLst>
                    <a:ext uri="{9D8B030D-6E8A-4147-A177-3AD203B41FA5}">
                      <a16:colId xmlns:a16="http://schemas.microsoft.com/office/drawing/2014/main" val="2590562597"/>
                    </a:ext>
                  </a:extLst>
                </a:gridCol>
                <a:gridCol w="1186237">
                  <a:extLst>
                    <a:ext uri="{9D8B030D-6E8A-4147-A177-3AD203B41FA5}">
                      <a16:colId xmlns:a16="http://schemas.microsoft.com/office/drawing/2014/main" val="2060515296"/>
                    </a:ext>
                  </a:extLst>
                </a:gridCol>
                <a:gridCol w="1186237">
                  <a:extLst>
                    <a:ext uri="{9D8B030D-6E8A-4147-A177-3AD203B41FA5}">
                      <a16:colId xmlns:a16="http://schemas.microsoft.com/office/drawing/2014/main" val="19185211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預期關鍵成果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111</a:t>
                      </a:r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112</a:t>
                      </a:r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113</a:t>
                      </a:r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9699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5122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459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8914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7230847"/>
                  </a:ext>
                </a:extLst>
              </a:tr>
            </a:tbl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395954" y="1458881"/>
            <a:ext cx="19960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量化關鍵成果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395953" y="3857866"/>
            <a:ext cx="19960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質化關鍵成果</a:t>
            </a:r>
          </a:p>
        </p:txBody>
      </p:sp>
    </p:spTree>
    <p:extLst>
      <p:ext uri="{BB962C8B-B14F-4D97-AF65-F5344CB8AC3E}">
        <p14:creationId xmlns:p14="http://schemas.microsoft.com/office/powerpoint/2010/main" val="10630329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9357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臨床需求、問題及本計畫技術提出之解決方案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未滿足臨床需求、問題為何</a:t>
            </a:r>
            <a:r>
              <a:rPr lang="en-US" altLang="zh-TW" dirty="0"/>
              <a:t>?</a:t>
            </a:r>
            <a:r>
              <a:rPr lang="zh-TW" altLang="en-US" dirty="0"/>
              <a:t> 本計畫如何解決此需求、問題</a:t>
            </a:r>
            <a:r>
              <a:rPr lang="en-US" altLang="zh-TW" dirty="0"/>
              <a:t>?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9103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BA78D3-F337-43FC-8E12-116A78903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研發技術</a:t>
            </a:r>
            <a:r>
              <a:rPr lang="en-US" altLang="zh-TW" dirty="0"/>
              <a:t>(</a:t>
            </a:r>
            <a:r>
              <a:rPr lang="zh-TW" altLang="en-US" dirty="0"/>
              <a:t>治療方法</a:t>
            </a:r>
            <a:r>
              <a:rPr lang="en-US" altLang="zh-TW" dirty="0"/>
              <a:t>)</a:t>
            </a:r>
            <a:r>
              <a:rPr lang="zh-TW" altLang="en-US" dirty="0"/>
              <a:t>之全球</a:t>
            </a:r>
            <a:r>
              <a:rPr lang="en-US" altLang="zh-TW" dirty="0"/>
              <a:t>(</a:t>
            </a:r>
            <a:r>
              <a:rPr lang="zh-TW" altLang="en-US" dirty="0"/>
              <a:t>產業</a:t>
            </a:r>
            <a:r>
              <a:rPr lang="en-US" altLang="zh-TW" dirty="0"/>
              <a:t>)</a:t>
            </a:r>
            <a:r>
              <a:rPr lang="zh-TW" altLang="en-US" dirty="0"/>
              <a:t>發展趨勢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69F1652-EF85-47C8-913A-063EE1E4D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本研發技術</a:t>
            </a:r>
            <a:r>
              <a:rPr lang="en-US" altLang="zh-TW" dirty="0"/>
              <a:t>(</a:t>
            </a:r>
            <a:r>
              <a:rPr lang="zh-TW" altLang="en-US" dirty="0"/>
              <a:t>治療方法</a:t>
            </a:r>
            <a:r>
              <a:rPr lang="en-US" altLang="zh-TW" dirty="0"/>
              <a:t>)</a:t>
            </a:r>
            <a:r>
              <a:rPr lang="zh-TW" altLang="en-US" dirty="0"/>
              <a:t>之全球產業現況為何</a:t>
            </a:r>
            <a:r>
              <a:rPr lang="en-US" altLang="zh-TW" dirty="0"/>
              <a:t>?</a:t>
            </a:r>
            <a:r>
              <a:rPr lang="zh-TW" altLang="en-US" dirty="0"/>
              <a:t> </a:t>
            </a:r>
            <a:endParaRPr lang="en-US" altLang="zh-TW" dirty="0"/>
          </a:p>
          <a:p>
            <a:r>
              <a:rPr lang="zh-TW" altLang="en-US" dirty="0"/>
              <a:t>全球及國內市場需求、規模、趨勢分析 </a:t>
            </a:r>
            <a:r>
              <a:rPr lang="en-US" altLang="zh-TW" dirty="0"/>
              <a:t>(</a:t>
            </a:r>
            <a:r>
              <a:rPr lang="zh-TW" altLang="en-US" dirty="0"/>
              <a:t>請註明引據資料來源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244E439-DFD5-4406-92CA-986C9C625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05B3568-9FDE-4C27-977C-0A3BD0F1C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8979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研發技術之競爭者比較、執行利基與專利切入空間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本研發技術與其他已上市或開發中產品之差異性、競爭優勢</a:t>
            </a:r>
            <a:endParaRPr lang="en-US" altLang="zh-TW" dirty="0"/>
          </a:p>
          <a:p>
            <a:r>
              <a:rPr lang="zh-TW" altLang="en-US" dirty="0"/>
              <a:t>本研發技術與其國內外技術之關鍵規格比較</a:t>
            </a:r>
            <a:r>
              <a:rPr lang="en-US" altLang="zh-TW" dirty="0"/>
              <a:t>(</a:t>
            </a:r>
            <a:r>
              <a:rPr lang="zh-TW" altLang="en-US" dirty="0"/>
              <a:t>至少</a:t>
            </a:r>
            <a:r>
              <a:rPr lang="en-US" altLang="zh-TW" dirty="0"/>
              <a:t>3</a:t>
            </a:r>
            <a:r>
              <a:rPr lang="zh-TW" altLang="en-US" dirty="0"/>
              <a:t>家</a:t>
            </a:r>
            <a:r>
              <a:rPr lang="en-US" altLang="zh-TW" dirty="0"/>
              <a:t>)</a:t>
            </a:r>
          </a:p>
          <a:p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6756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研發技術之專利佈局及現況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請列出本研發技術之預定申請、已申請暫時性專利、已申請正式專利、或已獲證專利等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6440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目標產品概況表 </a:t>
            </a:r>
            <a:r>
              <a:rPr lang="en-US" altLang="zh-TW" dirty="0"/>
              <a:t>(Target Product Profile)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955" y="1535503"/>
            <a:ext cx="11400090" cy="447987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6</a:t>
            </a:fld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2270F30A-C6BC-4F0B-BB49-B51718D368B7}"/>
              </a:ext>
            </a:extLst>
          </p:cNvPr>
          <p:cNvSpPr txBox="1"/>
          <p:nvPr/>
        </p:nvSpPr>
        <p:spPr>
          <a:xfrm>
            <a:off x="314325" y="6030518"/>
            <a:ext cx="708591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500" dirty="0">
                <a:ea typeface="微軟正黑體" panose="020B0604030504040204" pitchFamily="34" charset="-120"/>
              </a:rPr>
              <a:t>可參考網頁</a:t>
            </a:r>
            <a:r>
              <a:rPr lang="en-US" altLang="zh-TW" sz="1500" dirty="0">
                <a:ea typeface="微軟正黑體" panose="020B0604030504040204" pitchFamily="34" charset="-120"/>
              </a:rPr>
              <a:t>TTP</a:t>
            </a:r>
            <a:r>
              <a:rPr lang="zh-TW" altLang="en-US" sz="1500" dirty="0">
                <a:ea typeface="微軟正黑體" panose="020B0604030504040204" pitchFamily="34" charset="-120"/>
              </a:rPr>
              <a:t>範例 </a:t>
            </a:r>
            <a:r>
              <a:rPr lang="en-US" altLang="zh-TW" sz="1500" dirty="0">
                <a:ea typeface="微軟正黑體" panose="020B0604030504040204" pitchFamily="34" charset="-120"/>
                <a:hlinkClick r:id="rId3"/>
              </a:rPr>
              <a:t>http://scitechreports.blogspot.com/2015/12/blog-post_30.html</a:t>
            </a:r>
            <a:r>
              <a:rPr lang="zh-TW" altLang="en-US" sz="1500" dirty="0">
                <a:ea typeface="微軟正黑體" panose="020B0604030504040204" pitchFamily="34" charset="-120"/>
              </a:rPr>
              <a:t> </a:t>
            </a:r>
            <a:endParaRPr lang="en-US" altLang="zh-TW" sz="1500" dirty="0"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21437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計畫執行方法與步驟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請說明本計畫執行方法、步驟及其原因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5441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支持性實驗數據 </a:t>
            </a:r>
            <a:r>
              <a:rPr lang="en-US" altLang="zh-TW" dirty="0"/>
              <a:t>(</a:t>
            </a:r>
            <a:r>
              <a:rPr lang="zh-TW" altLang="en-US" dirty="0"/>
              <a:t>目前成果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請以圖文並茂方式說明 </a:t>
            </a:r>
            <a:r>
              <a:rPr lang="en-US" altLang="zh-TW" dirty="0"/>
              <a:t>(</a:t>
            </a:r>
            <a:r>
              <a:rPr lang="zh-TW" altLang="en-US" dirty="0"/>
              <a:t>各圖表請務必提供標題及說明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2887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技轉</a:t>
            </a:r>
            <a:r>
              <a:rPr lang="en-US" altLang="zh-TW" dirty="0"/>
              <a:t>/</a:t>
            </a:r>
            <a:r>
              <a:rPr lang="zh-TW" altLang="en-US" dirty="0"/>
              <a:t>衍生新創之規劃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國家生技研究園區</a:t>
            </a:r>
            <a:r>
              <a:rPr lang="en-US" altLang="zh-TW"/>
              <a:t>111</a:t>
            </a:r>
            <a:r>
              <a:rPr lang="zh-TW" altLang="en-US"/>
              <a:t>年度次世代治療方法轉譯計畫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52D-1EC5-494F-8E6E-5D4F1A9A67B7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1005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857</Words>
  <Application>Microsoft Office PowerPoint</Application>
  <PresentationFormat>寬螢幕</PresentationFormat>
  <Paragraphs>138</Paragraphs>
  <Slides>14</Slides>
  <Notes>12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9" baseType="lpstr">
      <vt:lpstr>微軟正黑體</vt:lpstr>
      <vt:lpstr>新細明體</vt:lpstr>
      <vt:lpstr>Arial</vt:lpstr>
      <vt:lpstr>Calibri</vt:lpstr>
      <vt:lpstr>Office 佈景主題</vt:lpstr>
      <vt:lpstr>國家生技研究園區111年度次世代治療方法轉譯計畫意向書</vt:lpstr>
      <vt:lpstr>臨床需求、問題及本計畫技術提出之解決方案</vt:lpstr>
      <vt:lpstr>研發技術(治療方法)之全球(產業)發展趨勢</vt:lpstr>
      <vt:lpstr>研發技術之競爭者比較、執行利基與專利切入空間</vt:lpstr>
      <vt:lpstr>研發技術之專利佈局及現況</vt:lpstr>
      <vt:lpstr>目標產品概況表 (Target Product Profile)</vt:lpstr>
      <vt:lpstr>計畫執行方法與步驟</vt:lpstr>
      <vt:lpstr>支持性實驗數據 (目前成果)</vt:lpstr>
      <vt:lpstr>技轉/衍生新創之規劃</vt:lpstr>
      <vt:lpstr>經費預估</vt:lpstr>
      <vt:lpstr>(總)主持人、共同主持人及主要執行人員</vt:lpstr>
      <vt:lpstr>未來三年預定工作時程、執行進度暨查核點</vt:lpstr>
      <vt:lpstr>預期未來三年關鍵成果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Joyce</dc:creator>
  <cp:lastModifiedBy>admin</cp:lastModifiedBy>
  <cp:revision>34</cp:revision>
  <dcterms:created xsi:type="dcterms:W3CDTF">2020-09-23T09:49:41Z</dcterms:created>
  <dcterms:modified xsi:type="dcterms:W3CDTF">2021-08-23T01:41:53Z</dcterms:modified>
</cp:coreProperties>
</file>