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5" r:id="rId1"/>
  </p:sldMasterIdLst>
  <p:notesMasterIdLst>
    <p:notesMasterId r:id="rId31"/>
  </p:notesMasterIdLst>
  <p:handoutMasterIdLst>
    <p:handoutMasterId r:id="rId32"/>
  </p:handoutMasterIdLst>
  <p:sldIdLst>
    <p:sldId id="276" r:id="rId2"/>
    <p:sldId id="287" r:id="rId3"/>
    <p:sldId id="359" r:id="rId4"/>
    <p:sldId id="388" r:id="rId5"/>
    <p:sldId id="377" r:id="rId6"/>
    <p:sldId id="357" r:id="rId7"/>
    <p:sldId id="432" r:id="rId8"/>
    <p:sldId id="433" r:id="rId9"/>
    <p:sldId id="434" r:id="rId10"/>
    <p:sldId id="447" r:id="rId11"/>
    <p:sldId id="435" r:id="rId12"/>
    <p:sldId id="411" r:id="rId13"/>
    <p:sldId id="436" r:id="rId14"/>
    <p:sldId id="419" r:id="rId15"/>
    <p:sldId id="446" r:id="rId16"/>
    <p:sldId id="437" r:id="rId17"/>
    <p:sldId id="449" r:id="rId18"/>
    <p:sldId id="438" r:id="rId19"/>
    <p:sldId id="448" r:id="rId20"/>
    <p:sldId id="430" r:id="rId21"/>
    <p:sldId id="439" r:id="rId22"/>
    <p:sldId id="371" r:id="rId23"/>
    <p:sldId id="440" r:id="rId24"/>
    <p:sldId id="366" r:id="rId25"/>
    <p:sldId id="441" r:id="rId26"/>
    <p:sldId id="442" r:id="rId27"/>
    <p:sldId id="443" r:id="rId28"/>
    <p:sldId id="444" r:id="rId29"/>
    <p:sldId id="445" r:id="rId30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4E6E"/>
    <a:srgbClr val="EB6001"/>
    <a:srgbClr val="225686"/>
    <a:srgbClr val="FF8E11"/>
    <a:srgbClr val="FFB461"/>
    <a:srgbClr val="FFFFFF"/>
    <a:srgbClr val="F6F6F6"/>
    <a:srgbClr val="FAED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46F890A9-2807-4EBB-B81D-B2AA78EC7F39}" styleName="深色樣式 2 - 輔色 5/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DA37D80-6434-44D0-A028-1B22A696006F}" styleName="淺色樣式 3 - 輔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400" autoAdjust="0"/>
  </p:normalViewPr>
  <p:slideViewPr>
    <p:cSldViewPr snapToGrid="0">
      <p:cViewPr>
        <p:scale>
          <a:sx n="80" d="100"/>
          <a:sy n="80" d="100"/>
        </p:scale>
        <p:origin x="1432" y="-1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4" d="100"/>
        <a:sy n="94" d="100"/>
      </p:scale>
      <p:origin x="0" y="-7160"/>
    </p:cViewPr>
  </p:sorterViewPr>
  <p:notesViewPr>
    <p:cSldViewPr snapToGrid="0">
      <p:cViewPr varScale="1">
        <p:scale>
          <a:sx n="75" d="100"/>
          <a:sy n="75" d="100"/>
        </p:scale>
        <p:origin x="2840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8135"/>
          </a:xfrm>
          <a:prstGeom prst="rect">
            <a:avLst/>
          </a:prstGeom>
        </p:spPr>
        <p:txBody>
          <a:bodyPr vert="horz" lIns="92099" tIns="46049" rIns="92099" bIns="46049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8135"/>
          </a:xfrm>
          <a:prstGeom prst="rect">
            <a:avLst/>
          </a:prstGeom>
        </p:spPr>
        <p:txBody>
          <a:bodyPr vert="horz" lIns="92099" tIns="46049" rIns="92099" bIns="46049" rtlCol="0"/>
          <a:lstStyle>
            <a:lvl1pPr algn="r">
              <a:defRPr sz="1200"/>
            </a:lvl1pPr>
          </a:lstStyle>
          <a:p>
            <a:fld id="{43B7E6D0-0B04-495D-8E69-B042093F1431}" type="datetimeFigureOut">
              <a:rPr lang="zh-TW" altLang="en-US" smtClean="0"/>
              <a:pPr/>
              <a:t>2019/5/30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945660" cy="498134"/>
          </a:xfrm>
          <a:prstGeom prst="rect">
            <a:avLst/>
          </a:prstGeom>
        </p:spPr>
        <p:txBody>
          <a:bodyPr vert="horz" lIns="92099" tIns="46049" rIns="92099" bIns="46049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30092"/>
            <a:ext cx="2945660" cy="498134"/>
          </a:xfrm>
          <a:prstGeom prst="rect">
            <a:avLst/>
          </a:prstGeom>
        </p:spPr>
        <p:txBody>
          <a:bodyPr vert="horz" lIns="92099" tIns="46049" rIns="92099" bIns="46049" rtlCol="0" anchor="b"/>
          <a:lstStyle>
            <a:lvl1pPr algn="r">
              <a:defRPr sz="1200"/>
            </a:lvl1pPr>
          </a:lstStyle>
          <a:p>
            <a:fld id="{C26EA4D1-84C0-4D5E-AF59-D1570CAA0A3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3395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39" cy="498328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735" y="0"/>
            <a:ext cx="2945339" cy="498328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>
              <a:defRPr sz="1200"/>
            </a:lvl1pPr>
          </a:lstStyle>
          <a:p>
            <a:fld id="{192EB92C-B477-4BDE-BDEE-846E4F58CA7C}" type="datetimeFigureOut">
              <a:rPr lang="zh-TW" altLang="en-US" smtClean="0"/>
              <a:pPr/>
              <a:t>2019/5/30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17" tIns="46058" rIns="92117" bIns="46058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48" y="4777240"/>
            <a:ext cx="5438781" cy="3909957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9897"/>
            <a:ext cx="2945339" cy="498328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735" y="9429897"/>
            <a:ext cx="2945339" cy="498328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>
              <a:defRPr sz="1200"/>
            </a:lvl1pPr>
          </a:lstStyle>
          <a:p>
            <a:fld id="{8042E5F6-483E-4602-9B2F-6862455CD28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3135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111967" y="106313"/>
            <a:ext cx="8901404" cy="52157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44731"/>
            <a:ext cx="7772400" cy="3571571"/>
          </a:xfrm>
        </p:spPr>
        <p:txBody>
          <a:bodyPr anchor="t">
            <a:normAutofit/>
          </a:bodyPr>
          <a:lstStyle>
            <a:lvl1pPr algn="ctr">
              <a:defRPr sz="48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22096"/>
            <a:ext cx="7772400" cy="928462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A4013-7289-4688-A20F-CB807FEE79CB}" type="datetime1">
              <a:rPr lang="en-US" altLang="zh-TW" smtClean="0"/>
              <a:pPr/>
              <a:t>5/30/2019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297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B5D9B-6D1F-43AC-A24D-151F224A5C3B}" type="datetime1">
              <a:rPr lang="en-US" altLang="zh-TW" smtClean="0"/>
              <a:pPr/>
              <a:t>5/30/2019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34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71B34-4E75-4724-B119-10CEC7C7D868}" type="datetime1">
              <a:rPr lang="en-US" altLang="zh-TW" smtClean="0"/>
              <a:pPr/>
              <a:t>5/30/2019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718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045" y="204810"/>
            <a:ext cx="8461911" cy="745217"/>
          </a:xfrm>
        </p:spPr>
        <p:txBody>
          <a:bodyPr/>
          <a:lstStyle>
            <a:lvl1pPr>
              <a:defRPr b="1"/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045" y="1223315"/>
            <a:ext cx="8461911" cy="4995006"/>
          </a:xfrm>
        </p:spPr>
        <p:txBody>
          <a:bodyPr/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9A88-E15A-4C6E-A4CE-F7616DF1411C}" type="datetime1">
              <a:rPr lang="en-US" altLang="zh-TW" smtClean="0"/>
              <a:pPr/>
              <a:t>5/30/2019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45556" y="6356351"/>
            <a:ext cx="2057400" cy="365125"/>
          </a:xfrm>
        </p:spPr>
        <p:txBody>
          <a:bodyPr/>
          <a:lstStyle/>
          <a:p>
            <a:fld id="{6113E31D-E2AB-40D1-8B51-AFA5AFEF393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圖片 9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787" y="340068"/>
            <a:ext cx="1341169" cy="47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388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111967" y="106313"/>
            <a:ext cx="8901404" cy="52157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319" y="2261942"/>
            <a:ext cx="7886700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5322096"/>
            <a:ext cx="7886700" cy="76755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0145-3085-4A5E-A26D-232848960B05}" type="datetime1">
              <a:rPr lang="en-US" altLang="zh-TW" smtClean="0"/>
              <a:pPr/>
              <a:t>5/30/2019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315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A51F-ADDE-46E9-B0B7-1B46B0A5A506}" type="datetime1">
              <a:rPr lang="en-US" altLang="zh-TW" smtClean="0"/>
              <a:pPr/>
              <a:t>5/30/2019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41045" y="204810"/>
            <a:ext cx="8461911" cy="745217"/>
          </a:xfrm>
        </p:spPr>
        <p:txBody>
          <a:bodyPr/>
          <a:lstStyle>
            <a:lvl1pPr>
              <a:defRPr b="1"/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787" y="340068"/>
            <a:ext cx="1341169" cy="47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4146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A51F-ADDE-46E9-B0B7-1B46B0A5A506}" type="datetime1">
              <a:rPr lang="en-US" altLang="zh-TW" smtClean="0"/>
              <a:pPr/>
              <a:t>5/30/2019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41045" y="204810"/>
            <a:ext cx="8461911" cy="745217"/>
          </a:xfrm>
        </p:spPr>
        <p:txBody>
          <a:bodyPr/>
          <a:lstStyle>
            <a:lvl1pPr>
              <a:defRPr b="1"/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787" y="340068"/>
            <a:ext cx="1341169" cy="47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450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77B0E-DF03-4BFD-AABB-CAF143959120}" type="datetime1">
              <a:rPr lang="en-US" altLang="zh-TW" smtClean="0"/>
              <a:pPr/>
              <a:t>5/30/2019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8315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6A317-36FE-4781-B2BE-840D0EC95A7F}" type="datetime1">
              <a:rPr lang="en-US" altLang="zh-TW" smtClean="0"/>
              <a:pPr/>
              <a:t>5/30/2019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68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6720-B812-4A61-A916-31DB20454C92}" type="datetime1">
              <a:rPr lang="en-US" altLang="zh-TW" smtClean="0"/>
              <a:pPr/>
              <a:t>5/30/2019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769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9F7B-94F2-4995-8CB7-5C22C985A9D5}" type="datetime1">
              <a:rPr lang="en-US" altLang="zh-TW" smtClean="0"/>
              <a:pPr/>
              <a:t>5/30/2019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855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00" y="216000"/>
            <a:ext cx="8461911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1045" y="1119043"/>
            <a:ext cx="846191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501A8-BF6C-40BA-A8D1-CAC957168E2B}" type="datetime1">
              <a:rPr lang="en-US" altLang="zh-TW" smtClean="0"/>
              <a:pPr/>
              <a:t>5/30/2019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787" y="340068"/>
            <a:ext cx="1341169" cy="47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727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7" r:id="rId5"/>
    <p:sldLayoutId id="2147483692" r:id="rId6"/>
    <p:sldLayoutId id="2147483690" r:id="rId7"/>
    <p:sldLayoutId id="2147483693" r:id="rId8"/>
    <p:sldLayoutId id="2147483694" r:id="rId9"/>
    <p:sldLayoutId id="2147483695" r:id="rId10"/>
    <p:sldLayoutId id="2147483696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3600" b="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11967" y="118188"/>
            <a:ext cx="8901404" cy="52157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00100" y="1922105"/>
            <a:ext cx="7543800" cy="3159967"/>
          </a:xfrm>
        </p:spPr>
        <p:txBody>
          <a:bodyPr>
            <a:normAutofit fontScale="90000"/>
          </a:bodyPr>
          <a:lstStyle/>
          <a:p>
            <a:r>
              <a:rPr lang="zh-TW" altLang="en-US" sz="4900" b="1" dirty="0"/>
              <a:t>科技部新型態產學研鏈結計畫</a:t>
            </a:r>
            <a:br>
              <a:rPr lang="zh-TW" altLang="en-US" sz="4900" b="1" dirty="0"/>
            </a:br>
            <a:r>
              <a:rPr lang="zh-TW" altLang="en-US" sz="4900" b="1" dirty="0"/>
              <a:t>價創計畫構想書</a:t>
            </a:r>
            <a:br>
              <a:rPr lang="zh-TW" altLang="en-US" sz="4900" b="1" dirty="0"/>
            </a:br>
            <a:r>
              <a:rPr lang="en-US" altLang="zh-TW" sz="4000" dirty="0"/>
              <a:t/>
            </a:r>
            <a:br>
              <a:rPr lang="en-US" altLang="zh-TW" sz="4000" dirty="0"/>
            </a:br>
            <a:r>
              <a:rPr lang="zh-TW" altLang="en-US" sz="4000" dirty="0" smtClean="0"/>
              <a:t>（計畫名稱）</a:t>
            </a:r>
            <a:endParaRPr lang="zh-TW" altLang="en-US" sz="4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00100" y="5477380"/>
            <a:ext cx="7543800" cy="999329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計畫主持人姓名：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計畫主持人單位職稱：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0118" y="683034"/>
            <a:ext cx="2345102" cy="830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05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投資</a:t>
            </a:r>
            <a:r>
              <a:rPr lang="zh-TW" altLang="en-US" dirty="0" smtClean="0"/>
              <a:t>方評估報告之投資條件自評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41045" y="1223314"/>
            <a:ext cx="8461911" cy="5408597"/>
          </a:xfrm>
        </p:spPr>
        <p:txBody>
          <a:bodyPr>
            <a:noAutofit/>
          </a:bodyPr>
          <a:lstStyle/>
          <a:p>
            <a:pPr marL="457200" lvl="1" indent="-457200">
              <a:spcAft>
                <a:spcPts val="200"/>
              </a:spcAft>
              <a:buFont typeface="+mj-lt"/>
              <a:buAutoNum type="arabicPeriod" startAt="2"/>
            </a:pPr>
            <a:endParaRPr lang="en-US" altLang="zh-TW" sz="2000" b="1" dirty="0" smtClean="0"/>
          </a:p>
          <a:p>
            <a:pPr marL="457200" lvl="1" indent="-457200">
              <a:spcAft>
                <a:spcPts val="200"/>
              </a:spcAft>
              <a:buFont typeface="+mj-lt"/>
              <a:buAutoNum type="arabicPeriod" startAt="2"/>
            </a:pPr>
            <a:endParaRPr lang="en-US" altLang="zh-TW" sz="2000" b="1" dirty="0"/>
          </a:p>
          <a:p>
            <a:pPr marL="457200" lvl="1" indent="-457200">
              <a:spcAft>
                <a:spcPts val="200"/>
              </a:spcAft>
              <a:buFont typeface="+mj-lt"/>
              <a:buAutoNum type="arabicPeriod" startAt="2"/>
            </a:pPr>
            <a:endParaRPr lang="en-US" altLang="zh-TW" sz="2000" b="1" dirty="0" smtClean="0"/>
          </a:p>
          <a:p>
            <a:pPr marL="457200" lvl="1" indent="-457200">
              <a:spcAft>
                <a:spcPts val="200"/>
              </a:spcAft>
              <a:buFont typeface="+mj-lt"/>
              <a:buAutoNum type="arabicPeriod" startAt="2"/>
            </a:pPr>
            <a:endParaRPr lang="en-US" altLang="zh-TW" sz="2000" b="1" dirty="0"/>
          </a:p>
          <a:p>
            <a:pPr marL="457200" lvl="1" indent="-457200">
              <a:spcAft>
                <a:spcPts val="200"/>
              </a:spcAft>
              <a:buFont typeface="+mj-lt"/>
              <a:buAutoNum type="arabicPeriod" startAt="2"/>
            </a:pPr>
            <a:endParaRPr lang="en-US" altLang="zh-TW" sz="2000" b="1" dirty="0" smtClean="0"/>
          </a:p>
          <a:p>
            <a:pPr marL="457200" lvl="1" indent="-457200">
              <a:spcAft>
                <a:spcPts val="200"/>
              </a:spcAft>
              <a:buFont typeface="+mj-lt"/>
              <a:buAutoNum type="arabicPeriod" startAt="2"/>
            </a:pPr>
            <a:endParaRPr lang="en-US" altLang="zh-TW" sz="2000" b="1" dirty="0"/>
          </a:p>
          <a:p>
            <a:pPr marL="0" lvl="1" indent="0">
              <a:spcAft>
                <a:spcPts val="200"/>
              </a:spcAft>
              <a:buNone/>
            </a:pPr>
            <a:endParaRPr lang="en-US" altLang="zh-TW" sz="2000" b="1" dirty="0"/>
          </a:p>
          <a:p>
            <a:pPr marL="0" lvl="1" indent="0">
              <a:spcAft>
                <a:spcPts val="200"/>
              </a:spcAft>
              <a:buNone/>
            </a:pPr>
            <a:r>
              <a:rPr lang="zh-TW" altLang="en-US" sz="2000" b="1" dirty="0" smtClean="0"/>
              <a:t>依據投資方評估報告之投資條件，團隊自評一年內達成之規劃：</a:t>
            </a:r>
            <a:endParaRPr lang="en-US" altLang="zh-TW" sz="2000" dirty="0"/>
          </a:p>
          <a:p>
            <a:pPr marL="342900" lvl="1" indent="-342900">
              <a:spcAft>
                <a:spcPts val="200"/>
              </a:spcAft>
            </a:pPr>
            <a:r>
              <a:rPr lang="zh-TW" altLang="en-US" sz="2000" dirty="0" smtClean="0">
                <a:solidFill>
                  <a:schemeClr val="bg1">
                    <a:lumMod val="50000"/>
                  </a:schemeClr>
                </a:solidFill>
              </a:rPr>
              <a:t>項目一 </a:t>
            </a:r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……</a:t>
            </a:r>
          </a:p>
          <a:p>
            <a:pPr marL="342900" lvl="1" indent="-342900">
              <a:spcAft>
                <a:spcPts val="200"/>
              </a:spcAft>
            </a:pPr>
            <a:r>
              <a:rPr lang="zh-TW" altLang="en-US" sz="2000" dirty="0" smtClean="0">
                <a:solidFill>
                  <a:schemeClr val="bg1">
                    <a:lumMod val="50000"/>
                  </a:schemeClr>
                </a:solidFill>
              </a:rPr>
              <a:t>項目二 </a:t>
            </a:r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……</a:t>
            </a:r>
          </a:p>
          <a:p>
            <a:pPr marL="342900" lvl="1" indent="-342900">
              <a:spcAft>
                <a:spcPts val="200"/>
              </a:spcAft>
            </a:pPr>
            <a:r>
              <a:rPr lang="zh-TW" altLang="en-US" sz="2000" dirty="0" smtClean="0">
                <a:solidFill>
                  <a:schemeClr val="bg1">
                    <a:lumMod val="50000"/>
                  </a:schemeClr>
                </a:solidFill>
              </a:rPr>
              <a:t>項目三 </a:t>
            </a:r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……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298417"/>
              </p:ext>
            </p:extLst>
          </p:nvPr>
        </p:nvGraphicFramePr>
        <p:xfrm>
          <a:off x="442274" y="1301062"/>
          <a:ext cx="8280000" cy="34015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64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5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25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100" b="1" kern="10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評估項目</a:t>
                      </a:r>
                      <a:endParaRPr lang="zh-TW" sz="1100" b="1" kern="100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100" b="1" kern="10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評估投資條件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100" b="1" kern="10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請列出計畫團隊</a:t>
                      </a:r>
                      <a:r>
                        <a:rPr lang="zh-TW" sz="1100" b="1" kern="100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須</a:t>
                      </a:r>
                      <a:r>
                        <a:rPr lang="zh-TW" altLang="en-US" sz="1100" b="1" kern="100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在一年內</a:t>
                      </a:r>
                      <a:r>
                        <a:rPr lang="zh-TW" sz="1100" b="1" kern="100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達到</a:t>
                      </a:r>
                      <a:r>
                        <a:rPr lang="zh-TW" sz="1100" b="1" kern="10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那些項目，方可獲得貴單位的投資</a:t>
                      </a:r>
                      <a:r>
                        <a:rPr lang="en-US" sz="1100" b="1" kern="10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100" b="1" kern="100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5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項目一</a:t>
                      </a:r>
                      <a:endParaRPr lang="zh-TW" sz="11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TW" sz="11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5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項目二</a:t>
                      </a:r>
                      <a:endParaRPr lang="zh-TW" sz="11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TW" sz="11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5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1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項目三</a:t>
                      </a:r>
                      <a:endParaRPr lang="zh-TW" sz="11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TW" sz="11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15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1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項目四</a:t>
                      </a:r>
                      <a:endParaRPr lang="zh-TW" sz="11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TW" sz="11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15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1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項目五</a:t>
                      </a:r>
                      <a:endParaRPr lang="zh-TW" sz="11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TW" sz="11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1088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如計畫團隊達成上述項目，貴單位可能之投資金額為新台幣</a:t>
                      </a:r>
                      <a:r>
                        <a:rPr lang="en-US" sz="11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____________</a:t>
                      </a:r>
                      <a:r>
                        <a:rPr lang="zh-TW" sz="11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萬元</a:t>
                      </a:r>
                      <a:endParaRPr lang="zh-TW" sz="11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標題 1"/>
          <p:cNvSpPr txBox="1">
            <a:spLocks/>
          </p:cNvSpPr>
          <p:nvPr/>
        </p:nvSpPr>
        <p:spPr>
          <a:xfrm>
            <a:off x="341045" y="687971"/>
            <a:ext cx="8461911" cy="7452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12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zh-TW" altLang="en-US" sz="2000" dirty="0" smtClean="0">
                <a:solidFill>
                  <a:schemeClr val="bg1">
                    <a:lumMod val="50000"/>
                  </a:schemeClr>
                </a:solidFill>
              </a:rPr>
              <a:t>（無則免填） 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31440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創業里程碑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Aft>
                <a:spcPts val="200"/>
              </a:spcAft>
            </a:pPr>
            <a:r>
              <a:rPr lang="zh-TW" altLang="en-US" sz="2000" b="1" dirty="0"/>
              <a:t>應聚焦於完成公司成立相關規劃，說明技術、商轉、人員籌組、募資相關規劃與預定完成</a:t>
            </a:r>
            <a:r>
              <a:rPr lang="zh-TW" altLang="en-US" sz="2000" b="1" dirty="0" smtClean="0"/>
              <a:t>時間（建議</a:t>
            </a:r>
            <a:r>
              <a:rPr lang="zh-TW" altLang="en-US" sz="2000" b="1" dirty="0"/>
              <a:t>先填寫後面幾頁，最後填寫此</a:t>
            </a:r>
            <a:r>
              <a:rPr lang="zh-TW" altLang="en-US" sz="2000" b="1" dirty="0" smtClean="0"/>
              <a:t>頁）</a:t>
            </a:r>
            <a:endParaRPr lang="en-US" altLang="zh-TW" sz="2000" b="1" dirty="0" smtClean="0"/>
          </a:p>
          <a:p>
            <a:pPr marL="342900" lvl="1" indent="-342900">
              <a:spcAft>
                <a:spcPts val="200"/>
              </a:spcAft>
            </a:pPr>
            <a:r>
              <a:rPr lang="zh-TW" altLang="en-US" sz="2000" b="1" dirty="0"/>
              <a:t>出場預計達成項目每個團隊有所不同，依產業特性與公司特性自行衡量</a:t>
            </a:r>
          </a:p>
          <a:p>
            <a:pPr marL="342900" lvl="1" indent="-342900">
              <a:spcAft>
                <a:spcPts val="200"/>
              </a:spcAft>
            </a:pPr>
            <a:endParaRPr lang="en-US" altLang="zh-TW" sz="2000" b="1" dirty="0"/>
          </a:p>
          <a:p>
            <a:pPr marL="266700" lvl="1" indent="0">
              <a:spcAft>
                <a:spcPts val="200"/>
              </a:spcAft>
              <a:buNone/>
            </a:pPr>
            <a:endParaRPr lang="en-US" altLang="zh-TW" sz="2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pPr/>
              <a:t>11</a:t>
            </a:fld>
            <a:endParaRPr lang="en-US" dirty="0"/>
          </a:p>
        </p:txBody>
      </p:sp>
      <p:cxnSp>
        <p:nvCxnSpPr>
          <p:cNvPr id="5" name="直線接點 4"/>
          <p:cNvCxnSpPr/>
          <p:nvPr/>
        </p:nvCxnSpPr>
        <p:spPr>
          <a:xfrm flipH="1">
            <a:off x="2508669" y="3950039"/>
            <a:ext cx="7044" cy="1521895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417408" y="4910096"/>
            <a:ext cx="1370888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TW" altLang="en-US" sz="1400" dirty="0" smtClean="0">
                <a:solidFill>
                  <a:srgbClr val="33333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執行長聘僱</a:t>
            </a:r>
            <a:endParaRPr lang="zh-TW" altLang="en-US" sz="1400" dirty="0"/>
          </a:p>
        </p:txBody>
      </p:sp>
      <p:sp>
        <p:nvSpPr>
          <p:cNvPr id="10" name="甜甜圈 9"/>
          <p:cNvSpPr/>
          <p:nvPr/>
        </p:nvSpPr>
        <p:spPr>
          <a:xfrm>
            <a:off x="479376" y="3720196"/>
            <a:ext cx="158886" cy="172133"/>
          </a:xfrm>
          <a:prstGeom prst="donut">
            <a:avLst/>
          </a:prstGeom>
          <a:solidFill>
            <a:srgbClr val="EB6001"/>
          </a:solidFill>
          <a:ln>
            <a:solidFill>
              <a:srgbClr val="EB60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甜甜圈 10"/>
          <p:cNvSpPr/>
          <p:nvPr/>
        </p:nvSpPr>
        <p:spPr>
          <a:xfrm>
            <a:off x="1459532" y="3720196"/>
            <a:ext cx="158886" cy="172133"/>
          </a:xfrm>
          <a:prstGeom prst="donut">
            <a:avLst/>
          </a:prstGeom>
          <a:solidFill>
            <a:srgbClr val="EB6001"/>
          </a:solidFill>
          <a:ln>
            <a:solidFill>
              <a:srgbClr val="EB60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2" name="直線接點 11"/>
          <p:cNvCxnSpPr>
            <a:stCxn id="10" idx="6"/>
            <a:endCxn id="11" idx="2"/>
          </p:cNvCxnSpPr>
          <p:nvPr/>
        </p:nvCxnSpPr>
        <p:spPr>
          <a:xfrm>
            <a:off x="638262" y="3806263"/>
            <a:ext cx="821270" cy="0"/>
          </a:xfrm>
          <a:prstGeom prst="line">
            <a:avLst/>
          </a:prstGeom>
          <a:ln w="76200">
            <a:solidFill>
              <a:srgbClr val="EB60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>
            <a:stCxn id="11" idx="6"/>
            <a:endCxn id="14" idx="2"/>
          </p:cNvCxnSpPr>
          <p:nvPr/>
        </p:nvCxnSpPr>
        <p:spPr>
          <a:xfrm>
            <a:off x="1618418" y="3806263"/>
            <a:ext cx="821270" cy="0"/>
          </a:xfrm>
          <a:prstGeom prst="line">
            <a:avLst/>
          </a:prstGeom>
          <a:ln w="76200">
            <a:solidFill>
              <a:srgbClr val="EB60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甜甜圈 13"/>
          <p:cNvSpPr/>
          <p:nvPr/>
        </p:nvSpPr>
        <p:spPr>
          <a:xfrm>
            <a:off x="2439688" y="3720196"/>
            <a:ext cx="158886" cy="172133"/>
          </a:xfrm>
          <a:prstGeom prst="donut">
            <a:avLst/>
          </a:prstGeom>
          <a:solidFill>
            <a:srgbClr val="EB6001"/>
          </a:solidFill>
          <a:ln>
            <a:solidFill>
              <a:srgbClr val="EB60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5" name="直線接點 14"/>
          <p:cNvCxnSpPr>
            <a:stCxn id="14" idx="6"/>
            <a:endCxn id="16" idx="2"/>
          </p:cNvCxnSpPr>
          <p:nvPr/>
        </p:nvCxnSpPr>
        <p:spPr>
          <a:xfrm>
            <a:off x="2598574" y="3806263"/>
            <a:ext cx="821270" cy="0"/>
          </a:xfrm>
          <a:prstGeom prst="line">
            <a:avLst/>
          </a:prstGeom>
          <a:ln w="76200">
            <a:solidFill>
              <a:srgbClr val="EB60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甜甜圈 15"/>
          <p:cNvSpPr/>
          <p:nvPr/>
        </p:nvSpPr>
        <p:spPr>
          <a:xfrm>
            <a:off x="3419844" y="3720196"/>
            <a:ext cx="158886" cy="172133"/>
          </a:xfrm>
          <a:prstGeom prst="donut">
            <a:avLst/>
          </a:prstGeom>
          <a:solidFill>
            <a:srgbClr val="EB6001"/>
          </a:solidFill>
          <a:ln>
            <a:solidFill>
              <a:srgbClr val="EB60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7" name="直線接點 16"/>
          <p:cNvCxnSpPr>
            <a:stCxn id="16" idx="6"/>
            <a:endCxn id="18" idx="2"/>
          </p:cNvCxnSpPr>
          <p:nvPr/>
        </p:nvCxnSpPr>
        <p:spPr>
          <a:xfrm>
            <a:off x="3578730" y="3806263"/>
            <a:ext cx="821270" cy="0"/>
          </a:xfrm>
          <a:prstGeom prst="line">
            <a:avLst/>
          </a:prstGeom>
          <a:ln w="76200">
            <a:solidFill>
              <a:srgbClr val="EB60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甜甜圈 17"/>
          <p:cNvSpPr/>
          <p:nvPr/>
        </p:nvSpPr>
        <p:spPr>
          <a:xfrm>
            <a:off x="4400000" y="3720196"/>
            <a:ext cx="158886" cy="172133"/>
          </a:xfrm>
          <a:prstGeom prst="donut">
            <a:avLst/>
          </a:prstGeom>
          <a:solidFill>
            <a:srgbClr val="EB6001"/>
          </a:solidFill>
          <a:ln>
            <a:solidFill>
              <a:srgbClr val="EB60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9" name="直線接點 18"/>
          <p:cNvCxnSpPr>
            <a:stCxn id="18" idx="6"/>
            <a:endCxn id="20" idx="2"/>
          </p:cNvCxnSpPr>
          <p:nvPr/>
        </p:nvCxnSpPr>
        <p:spPr>
          <a:xfrm>
            <a:off x="4558886" y="3806263"/>
            <a:ext cx="821270" cy="0"/>
          </a:xfrm>
          <a:prstGeom prst="line">
            <a:avLst/>
          </a:prstGeom>
          <a:ln w="76200">
            <a:solidFill>
              <a:srgbClr val="004E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甜甜圈 19"/>
          <p:cNvSpPr/>
          <p:nvPr/>
        </p:nvSpPr>
        <p:spPr>
          <a:xfrm>
            <a:off x="5380156" y="3720196"/>
            <a:ext cx="158886" cy="172133"/>
          </a:xfrm>
          <a:prstGeom prst="donut">
            <a:avLst/>
          </a:prstGeom>
          <a:solidFill>
            <a:srgbClr val="004E6E"/>
          </a:solidFill>
          <a:ln>
            <a:solidFill>
              <a:srgbClr val="004E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21" name="直線接點 20"/>
          <p:cNvCxnSpPr>
            <a:stCxn id="20" idx="6"/>
            <a:endCxn id="22" idx="2"/>
          </p:cNvCxnSpPr>
          <p:nvPr/>
        </p:nvCxnSpPr>
        <p:spPr>
          <a:xfrm>
            <a:off x="5539042" y="3806263"/>
            <a:ext cx="821270" cy="0"/>
          </a:xfrm>
          <a:prstGeom prst="line">
            <a:avLst/>
          </a:prstGeom>
          <a:ln w="76200">
            <a:solidFill>
              <a:srgbClr val="004E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甜甜圈 21"/>
          <p:cNvSpPr/>
          <p:nvPr/>
        </p:nvSpPr>
        <p:spPr>
          <a:xfrm>
            <a:off x="6360312" y="3720196"/>
            <a:ext cx="158886" cy="172133"/>
          </a:xfrm>
          <a:prstGeom prst="donut">
            <a:avLst/>
          </a:prstGeom>
          <a:solidFill>
            <a:srgbClr val="004E6E"/>
          </a:solidFill>
          <a:ln>
            <a:solidFill>
              <a:srgbClr val="004E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23" name="直線接點 22"/>
          <p:cNvCxnSpPr>
            <a:stCxn id="22" idx="6"/>
            <a:endCxn id="30" idx="2"/>
          </p:cNvCxnSpPr>
          <p:nvPr/>
        </p:nvCxnSpPr>
        <p:spPr>
          <a:xfrm>
            <a:off x="6519198" y="3806263"/>
            <a:ext cx="821270" cy="0"/>
          </a:xfrm>
          <a:prstGeom prst="line">
            <a:avLst/>
          </a:prstGeom>
          <a:ln w="76200">
            <a:solidFill>
              <a:srgbClr val="004E6E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字方塊 23"/>
          <p:cNvSpPr txBox="1"/>
          <p:nvPr/>
        </p:nvSpPr>
        <p:spPr>
          <a:xfrm>
            <a:off x="1344547" y="3425303"/>
            <a:ext cx="3994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Q1</a:t>
            </a:r>
            <a:endParaRPr lang="zh-TW" altLang="en-US" sz="1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5" name="文字方塊 24"/>
          <p:cNvSpPr txBox="1"/>
          <p:nvPr/>
        </p:nvSpPr>
        <p:spPr>
          <a:xfrm>
            <a:off x="2307185" y="3425303"/>
            <a:ext cx="3994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Q2</a:t>
            </a:r>
            <a:endParaRPr lang="zh-TW" altLang="en-US" sz="1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3300332" y="3425303"/>
            <a:ext cx="3994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Q3</a:t>
            </a:r>
            <a:endParaRPr lang="zh-TW" altLang="en-US" sz="1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8" name="流程圖: 換頁接點 27"/>
          <p:cNvSpPr/>
          <p:nvPr/>
        </p:nvSpPr>
        <p:spPr>
          <a:xfrm>
            <a:off x="4209818" y="2739104"/>
            <a:ext cx="551421" cy="930992"/>
          </a:xfrm>
          <a:prstGeom prst="flowChartOffpageConnector">
            <a:avLst/>
          </a:prstGeom>
          <a:solidFill>
            <a:srgbClr val="004E6E"/>
          </a:solidFill>
          <a:ln>
            <a:solidFill>
              <a:srgbClr val="225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達成</a:t>
            </a:r>
            <a:r>
              <a:rPr lang="en-US" altLang="zh-TW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出場</a:t>
            </a:r>
            <a:r>
              <a:rPr lang="en-US" altLang="zh-TW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</a:t>
            </a:r>
            <a:endParaRPr lang="zh-TW" altLang="en-US" sz="1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0" name="甜甜圈 29"/>
          <p:cNvSpPr/>
          <p:nvPr/>
        </p:nvSpPr>
        <p:spPr>
          <a:xfrm>
            <a:off x="7340468" y="3720196"/>
            <a:ext cx="158886" cy="172133"/>
          </a:xfrm>
          <a:prstGeom prst="donut">
            <a:avLst/>
          </a:prstGeom>
          <a:solidFill>
            <a:srgbClr val="004E6E"/>
          </a:solidFill>
          <a:ln>
            <a:solidFill>
              <a:srgbClr val="004E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1" name="直線接點 30"/>
          <p:cNvCxnSpPr>
            <a:stCxn id="30" idx="6"/>
            <a:endCxn id="32" idx="2"/>
          </p:cNvCxnSpPr>
          <p:nvPr/>
        </p:nvCxnSpPr>
        <p:spPr>
          <a:xfrm>
            <a:off x="7499354" y="3806263"/>
            <a:ext cx="821270" cy="0"/>
          </a:xfrm>
          <a:prstGeom prst="line">
            <a:avLst/>
          </a:prstGeom>
          <a:ln w="76200">
            <a:solidFill>
              <a:srgbClr val="004E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甜甜圈 31"/>
          <p:cNvSpPr/>
          <p:nvPr/>
        </p:nvSpPr>
        <p:spPr>
          <a:xfrm>
            <a:off x="8320624" y="3720196"/>
            <a:ext cx="158886" cy="172133"/>
          </a:xfrm>
          <a:prstGeom prst="donut">
            <a:avLst/>
          </a:prstGeom>
          <a:solidFill>
            <a:srgbClr val="004E6E"/>
          </a:solidFill>
          <a:ln>
            <a:solidFill>
              <a:srgbClr val="004E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3" name="文字方塊 32"/>
          <p:cNvSpPr txBox="1"/>
          <p:nvPr/>
        </p:nvSpPr>
        <p:spPr>
          <a:xfrm>
            <a:off x="4028037" y="3959181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400" b="1" dirty="0" smtClean="0">
                <a:solidFill>
                  <a:srgbClr val="EB600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成立</a:t>
            </a:r>
            <a:endParaRPr lang="en-US" altLang="zh-TW" sz="1400" b="1" dirty="0" smtClean="0">
              <a:solidFill>
                <a:srgbClr val="EB600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400" b="1" dirty="0" smtClean="0">
                <a:solidFill>
                  <a:srgbClr val="EB600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新創</a:t>
            </a:r>
            <a:r>
              <a:rPr lang="zh-TW" altLang="en-US" sz="1400" b="1" dirty="0">
                <a:solidFill>
                  <a:srgbClr val="EB600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公司</a:t>
            </a:r>
          </a:p>
        </p:txBody>
      </p:sp>
      <p:cxnSp>
        <p:nvCxnSpPr>
          <p:cNvPr id="34" name="直線接點 33"/>
          <p:cNvCxnSpPr>
            <a:stCxn id="32" idx="6"/>
          </p:cNvCxnSpPr>
          <p:nvPr/>
        </p:nvCxnSpPr>
        <p:spPr>
          <a:xfrm flipV="1">
            <a:off x="8479510" y="3800328"/>
            <a:ext cx="413099" cy="5935"/>
          </a:xfrm>
          <a:prstGeom prst="line">
            <a:avLst/>
          </a:prstGeom>
          <a:ln w="76200">
            <a:solidFill>
              <a:srgbClr val="004E6E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矩形 34"/>
          <p:cNvSpPr/>
          <p:nvPr/>
        </p:nvSpPr>
        <p:spPr>
          <a:xfrm>
            <a:off x="2355238" y="5452590"/>
            <a:ext cx="1729961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TW" altLang="en-US" sz="1400" dirty="0" smtClean="0">
                <a:solidFill>
                  <a:srgbClr val="33333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完成募資計畫書</a:t>
            </a:r>
            <a:r>
              <a:rPr lang="en-US" altLang="zh-TW" sz="1400" dirty="0" smtClean="0">
                <a:solidFill>
                  <a:srgbClr val="33333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/>
            </a:r>
            <a:br>
              <a:rPr lang="en-US" altLang="zh-TW" sz="1400" dirty="0" smtClean="0">
                <a:solidFill>
                  <a:srgbClr val="33333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TW" altLang="en-US" sz="1400" dirty="0" smtClean="0">
                <a:solidFill>
                  <a:srgbClr val="33333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開始募資</a:t>
            </a:r>
            <a:endParaRPr lang="zh-TW" altLang="en-US" sz="1400" dirty="0"/>
          </a:p>
        </p:txBody>
      </p:sp>
      <p:cxnSp>
        <p:nvCxnSpPr>
          <p:cNvPr id="36" name="直線接點 35"/>
          <p:cNvCxnSpPr/>
          <p:nvPr/>
        </p:nvCxnSpPr>
        <p:spPr>
          <a:xfrm flipH="1">
            <a:off x="558819" y="3953771"/>
            <a:ext cx="0" cy="986322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接點 36"/>
          <p:cNvCxnSpPr/>
          <p:nvPr/>
        </p:nvCxnSpPr>
        <p:spPr>
          <a:xfrm>
            <a:off x="1534966" y="3953771"/>
            <a:ext cx="0" cy="316565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矩形 37"/>
          <p:cNvSpPr/>
          <p:nvPr/>
        </p:nvSpPr>
        <p:spPr>
          <a:xfrm>
            <a:off x="417408" y="5217873"/>
            <a:ext cx="1909497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TW" altLang="en-US" sz="1400" dirty="0" smtClean="0">
                <a:solidFill>
                  <a:srgbClr val="33333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團隊核心成員組成</a:t>
            </a:r>
            <a:endParaRPr lang="zh-TW" altLang="en-US" sz="1400" dirty="0"/>
          </a:p>
        </p:txBody>
      </p:sp>
      <p:cxnSp>
        <p:nvCxnSpPr>
          <p:cNvPr id="39" name="直線接點 38"/>
          <p:cNvCxnSpPr/>
          <p:nvPr/>
        </p:nvCxnSpPr>
        <p:spPr>
          <a:xfrm flipH="1">
            <a:off x="6437826" y="3953771"/>
            <a:ext cx="4398" cy="82296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矩形 39"/>
          <p:cNvSpPr/>
          <p:nvPr/>
        </p:nvSpPr>
        <p:spPr>
          <a:xfrm>
            <a:off x="1382030" y="4243625"/>
            <a:ext cx="133135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TW" altLang="en-US" sz="1400" dirty="0" smtClean="0">
                <a:solidFill>
                  <a:srgbClr val="33333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達成服務驗證（</a:t>
            </a:r>
            <a:r>
              <a:rPr lang="en-US" altLang="zh-TW" sz="1400" dirty="0" smtClean="0">
                <a:solidFill>
                  <a:srgbClr val="33333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POS</a:t>
            </a:r>
            <a:r>
              <a:rPr lang="zh-TW" altLang="en-US" sz="1400" dirty="0" smtClean="0">
                <a:solidFill>
                  <a:srgbClr val="33333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zh-TW" altLang="en-US" sz="1400" dirty="0"/>
          </a:p>
        </p:txBody>
      </p:sp>
      <p:sp>
        <p:nvSpPr>
          <p:cNvPr id="41" name="矩形 40"/>
          <p:cNvSpPr/>
          <p:nvPr/>
        </p:nvSpPr>
        <p:spPr>
          <a:xfrm>
            <a:off x="6285413" y="4762756"/>
            <a:ext cx="1854995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TW" altLang="en-US" sz="1400" dirty="0" smtClean="0">
                <a:solidFill>
                  <a:srgbClr val="33333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與</a:t>
            </a:r>
            <a:r>
              <a:rPr lang="en-US" altLang="zh-TW" sz="1400" dirty="0" smtClean="0">
                <a:solidFill>
                  <a:srgbClr val="33333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A</a:t>
            </a:r>
            <a:r>
              <a:rPr lang="zh-TW" altLang="en-US" sz="1400" dirty="0" smtClean="0">
                <a:solidFill>
                  <a:srgbClr val="33333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公司洽談代理</a:t>
            </a:r>
            <a:endParaRPr lang="zh-TW" altLang="en-US" sz="1400" dirty="0"/>
          </a:p>
        </p:txBody>
      </p:sp>
      <p:sp>
        <p:nvSpPr>
          <p:cNvPr id="42" name="矩形 41"/>
          <p:cNvSpPr/>
          <p:nvPr/>
        </p:nvSpPr>
        <p:spPr>
          <a:xfrm>
            <a:off x="3345508" y="4592553"/>
            <a:ext cx="200970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TW" altLang="en-US" sz="1400" dirty="0" smtClean="0">
                <a:solidFill>
                  <a:srgbClr val="33333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完成</a:t>
            </a:r>
            <a:r>
              <a:rPr lang="en-US" altLang="zh-TW" sz="1400" dirty="0" smtClean="0">
                <a:solidFill>
                  <a:srgbClr val="33333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XX</a:t>
            </a:r>
            <a:r>
              <a:rPr lang="zh-TW" altLang="en-US" sz="1400" dirty="0" smtClean="0">
                <a:solidFill>
                  <a:srgbClr val="33333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套進行市場測試（試賣或試運作）</a:t>
            </a:r>
            <a:endParaRPr lang="zh-TW" altLang="en-US" sz="1400" dirty="0"/>
          </a:p>
        </p:txBody>
      </p:sp>
      <p:cxnSp>
        <p:nvCxnSpPr>
          <p:cNvPr id="43" name="直線接點 42"/>
          <p:cNvCxnSpPr/>
          <p:nvPr/>
        </p:nvCxnSpPr>
        <p:spPr>
          <a:xfrm>
            <a:off x="3493825" y="3953771"/>
            <a:ext cx="0" cy="64800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字方塊 43"/>
          <p:cNvSpPr txBox="1"/>
          <p:nvPr/>
        </p:nvSpPr>
        <p:spPr>
          <a:xfrm>
            <a:off x="4569936" y="6243235"/>
            <a:ext cx="37689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b="1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*此為參考圖示，可自行更換進程甘特圖</a:t>
            </a:r>
            <a:endParaRPr lang="zh-TW" altLang="en-US" sz="1600" b="1" dirty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45" name="直線接點 44"/>
          <p:cNvCxnSpPr/>
          <p:nvPr/>
        </p:nvCxnSpPr>
        <p:spPr>
          <a:xfrm>
            <a:off x="5458368" y="3953397"/>
            <a:ext cx="0" cy="128016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矩形 45"/>
          <p:cNvSpPr/>
          <p:nvPr/>
        </p:nvSpPr>
        <p:spPr>
          <a:xfrm>
            <a:off x="5306052" y="5214385"/>
            <a:ext cx="1956381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TW" altLang="en-US" sz="1400" dirty="0" smtClean="0">
                <a:solidFill>
                  <a:srgbClr val="33333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調整市場定位（</a:t>
            </a:r>
            <a:r>
              <a:rPr lang="en-US" altLang="zh-TW" sz="1400" dirty="0" smtClean="0">
                <a:solidFill>
                  <a:srgbClr val="33333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PMF</a:t>
            </a:r>
            <a:r>
              <a:rPr lang="zh-TW" altLang="en-US" sz="1400" dirty="0" smtClean="0">
                <a:solidFill>
                  <a:srgbClr val="33333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，</a:t>
            </a:r>
            <a:r>
              <a:rPr lang="en-US" altLang="zh-TW" sz="1400" dirty="0" smtClean="0">
                <a:solidFill>
                  <a:srgbClr val="33333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Product</a:t>
            </a:r>
            <a:r>
              <a:rPr lang="zh-TW" altLang="en-US" sz="1400" dirty="0">
                <a:solidFill>
                  <a:srgbClr val="33333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TW" sz="1400" dirty="0" smtClean="0">
                <a:solidFill>
                  <a:srgbClr val="33333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Market</a:t>
            </a:r>
            <a:r>
              <a:rPr lang="zh-TW" altLang="en-US" sz="1400" dirty="0">
                <a:solidFill>
                  <a:srgbClr val="33333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en-US" altLang="zh-TW" sz="1400" dirty="0" smtClean="0">
                <a:solidFill>
                  <a:srgbClr val="33333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Fit</a:t>
            </a:r>
            <a:r>
              <a:rPr lang="zh-TW" altLang="en-US" sz="1400" dirty="0" smtClean="0">
                <a:solidFill>
                  <a:srgbClr val="33333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lang="zh-TW" altLang="en-US" sz="1400" dirty="0"/>
          </a:p>
        </p:txBody>
      </p:sp>
      <p:sp>
        <p:nvSpPr>
          <p:cNvPr id="47" name="矩形 46"/>
          <p:cNvSpPr/>
          <p:nvPr/>
        </p:nvSpPr>
        <p:spPr>
          <a:xfrm>
            <a:off x="7271860" y="4225245"/>
            <a:ext cx="16873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進行</a:t>
            </a:r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輪募資，擴大營運規模</a:t>
            </a:r>
            <a:endParaRPr lang="zh-TW" altLang="en-US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48" name="直線接點 47"/>
          <p:cNvCxnSpPr/>
          <p:nvPr/>
        </p:nvCxnSpPr>
        <p:spPr>
          <a:xfrm flipH="1">
            <a:off x="7428322" y="3953771"/>
            <a:ext cx="168" cy="30870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流程圖: 換頁接點 48"/>
          <p:cNvSpPr/>
          <p:nvPr/>
        </p:nvSpPr>
        <p:spPr>
          <a:xfrm>
            <a:off x="283108" y="2739104"/>
            <a:ext cx="551421" cy="930992"/>
          </a:xfrm>
          <a:prstGeom prst="flowChartOffpageConnector">
            <a:avLst/>
          </a:prstGeom>
          <a:solidFill>
            <a:srgbClr val="EB6001"/>
          </a:solidFill>
          <a:ln>
            <a:solidFill>
              <a:srgbClr val="EB60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計畫開</a:t>
            </a:r>
            <a:r>
              <a: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始</a:t>
            </a:r>
          </a:p>
        </p:txBody>
      </p:sp>
    </p:spTree>
    <p:extLst>
      <p:ext uri="{BB962C8B-B14F-4D97-AF65-F5344CB8AC3E}">
        <p14:creationId xmlns:p14="http://schemas.microsoft.com/office/powerpoint/2010/main" val="41790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團隊籌組</a:t>
            </a:r>
            <a:r>
              <a:rPr lang="zh-TW" altLang="en-US" dirty="0" smtClean="0"/>
              <a:t>規劃（</a:t>
            </a:r>
            <a:r>
              <a:rPr lang="en-US" altLang="zh-TW" dirty="0" smtClean="0"/>
              <a:t>1/2</a:t>
            </a:r>
            <a:r>
              <a:rPr lang="zh-TW" altLang="en-US" dirty="0" smtClean="0"/>
              <a:t>）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098368"/>
              </p:ext>
            </p:extLst>
          </p:nvPr>
        </p:nvGraphicFramePr>
        <p:xfrm>
          <a:off x="432000" y="929636"/>
          <a:ext cx="8279995" cy="3352177"/>
        </p:xfrm>
        <a:graphic>
          <a:graphicData uri="http://schemas.openxmlformats.org/drawingml/2006/table">
            <a:tbl>
              <a:tblPr/>
              <a:tblGrid>
                <a:gridCol w="1469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2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90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90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90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90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90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901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90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901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9901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9901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9901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9901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46175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職稱</a:t>
                      </a: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姓名</a:t>
                      </a: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預計達成時間點（計劃開始</a:t>
                      </a:r>
                      <a:r>
                        <a:rPr lang="zh-TW" altLang="en-US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後</a:t>
                      </a:r>
                      <a:r>
                        <a:rPr lang="en-US" altLang="zh-TW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N</a:t>
                      </a:r>
                      <a:r>
                        <a:rPr lang="zh-TW" altLang="en-US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月內）</a:t>
                      </a:r>
                      <a:endParaRPr lang="en-US" altLang="zh-TW" sz="1100" b="1" i="0" u="none" strike="noStrike" dirty="0">
                        <a:solidFill>
                          <a:srgbClr val="FFFF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altLang="zh-TW" sz="1300" b="1" i="0" u="none" strike="noStrike">
                        <a:solidFill>
                          <a:srgbClr val="FFFFFF"/>
                        </a:solidFill>
                        <a:effectLst/>
                        <a:latin typeface="細明體" panose="02020509000000000000" pitchFamily="49" charset="-120"/>
                        <a:ea typeface="細明體" panose="02020509000000000000" pitchFamily="49" charset="-120"/>
                      </a:endParaRPr>
                    </a:p>
                  </a:txBody>
                  <a:tcPr marL="5690" marR="5690" marT="569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831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96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  <a:p>
                      <a:pPr algn="ctr" rtl="0" fontAlgn="ctr"/>
                      <a:r>
                        <a:rPr lang="zh-TW" altLang="en-US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個</a:t>
                      </a:r>
                      <a:r>
                        <a:rPr lang="zh-TW" alt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</a:p>
                    <a:p>
                      <a:pPr algn="ctr" rtl="0" fontAlgn="ctr"/>
                      <a:r>
                        <a:rPr lang="zh-TW" altLang="en-US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個</a:t>
                      </a:r>
                      <a:r>
                        <a:rPr lang="zh-TW" alt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</a:p>
                    <a:p>
                      <a:pPr algn="ctr" rtl="0" fontAlgn="ctr"/>
                      <a:r>
                        <a:rPr lang="zh-TW" altLang="en-US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個</a:t>
                      </a:r>
                      <a:r>
                        <a:rPr lang="zh-TW" alt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</a:p>
                    <a:p>
                      <a:pPr algn="ctr" rtl="0" fontAlgn="ctr"/>
                      <a:r>
                        <a:rPr lang="zh-TW" altLang="en-US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個月</a:t>
                      </a:r>
                      <a:endParaRPr lang="zh-TW" alt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</a:p>
                    <a:p>
                      <a:pPr algn="ctr" rtl="0" fontAlgn="ctr"/>
                      <a:r>
                        <a:rPr lang="zh-TW" altLang="en-US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個</a:t>
                      </a:r>
                      <a:r>
                        <a:rPr lang="zh-TW" alt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</a:p>
                    <a:p>
                      <a:pPr algn="ctr" rtl="0" fontAlgn="ctr"/>
                      <a:r>
                        <a:rPr lang="zh-TW" altLang="en-US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個</a:t>
                      </a:r>
                      <a:r>
                        <a:rPr lang="zh-TW" alt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</a:p>
                    <a:p>
                      <a:pPr algn="ctr" rtl="0" fontAlgn="ctr"/>
                      <a:r>
                        <a:rPr lang="zh-TW" altLang="en-US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個</a:t>
                      </a:r>
                      <a:r>
                        <a:rPr lang="zh-TW" alt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</a:p>
                    <a:p>
                      <a:pPr algn="ctr" rtl="0" fontAlgn="ctr"/>
                      <a:r>
                        <a:rPr lang="zh-TW" altLang="en-US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個</a:t>
                      </a:r>
                      <a:r>
                        <a:rPr lang="zh-TW" alt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</a:p>
                    <a:p>
                      <a:pPr algn="ctr" rtl="0" fontAlgn="ctr"/>
                      <a:r>
                        <a:rPr lang="zh-TW" altLang="en-US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個</a:t>
                      </a:r>
                      <a:r>
                        <a:rPr lang="zh-TW" alt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</a:p>
                    <a:p>
                      <a:pPr algn="ctr" rtl="0" fontAlgn="ctr"/>
                      <a:r>
                        <a:rPr lang="zh-TW" altLang="en-US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個</a:t>
                      </a:r>
                      <a:r>
                        <a:rPr lang="zh-TW" alt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br>
                        <a:rPr lang="en-US" altLang="zh-TW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個</a:t>
                      </a:r>
                      <a:r>
                        <a:rPr lang="zh-TW" alt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br>
                        <a:rPr lang="en-US" altLang="zh-TW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個</a:t>
                      </a:r>
                      <a:r>
                        <a:rPr lang="zh-TW" alt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923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執行</a:t>
                      </a: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長</a:t>
                      </a: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AAA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5923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營運</a:t>
                      </a: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長</a:t>
                      </a: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BBB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5923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事業發展主管（人員）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待聘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5923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技術主管（人員）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CCC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5923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財</a:t>
                      </a: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會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主管（人員）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待聘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5923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專案（產品）經理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DDD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592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zh-TW" alt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專職研究人員</a:t>
                      </a: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</a:rPr>
                        <a:t>EEE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4" name="文字方塊 13"/>
          <p:cNvSpPr txBox="1"/>
          <p:nvPr/>
        </p:nvSpPr>
        <p:spPr>
          <a:xfrm>
            <a:off x="7698199" y="4420526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聘僱</a:t>
            </a: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時間</a:t>
            </a:r>
          </a:p>
        </p:txBody>
      </p:sp>
      <p:sp>
        <p:nvSpPr>
          <p:cNvPr id="16" name="矩形 15"/>
          <p:cNvSpPr/>
          <p:nvPr/>
        </p:nvSpPr>
        <p:spPr>
          <a:xfrm>
            <a:off x="7570496" y="4479331"/>
            <a:ext cx="144000" cy="144000"/>
          </a:xfrm>
          <a:prstGeom prst="rect">
            <a:avLst/>
          </a:prstGeom>
          <a:solidFill>
            <a:srgbClr val="EB60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100"/>
          </a:p>
        </p:txBody>
      </p:sp>
      <p:sp>
        <p:nvSpPr>
          <p:cNvPr id="17" name="矩形 16"/>
          <p:cNvSpPr/>
          <p:nvPr/>
        </p:nvSpPr>
        <p:spPr>
          <a:xfrm>
            <a:off x="341045" y="4405468"/>
            <a:ext cx="86548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上述參與團隊之研究法人</a:t>
            </a:r>
          </a:p>
        </p:txBody>
      </p:sp>
      <p:graphicFrame>
        <p:nvGraphicFramePr>
          <p:cNvPr id="19" name="表格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522597"/>
              </p:ext>
            </p:extLst>
          </p:nvPr>
        </p:nvGraphicFramePr>
        <p:xfrm>
          <a:off x="432000" y="4744022"/>
          <a:ext cx="8279999" cy="1688651"/>
        </p:xfrm>
        <a:graphic>
          <a:graphicData uri="http://schemas.openxmlformats.org/drawingml/2006/table">
            <a:tbl>
              <a:tblPr/>
              <a:tblGrid>
                <a:gridCol w="1606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08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0307">
                  <a:extLst>
                    <a:ext uri="{9D8B030D-6E8A-4147-A177-3AD203B41FA5}">
                      <a16:colId xmlns:a16="http://schemas.microsoft.com/office/drawing/2014/main" val="3227441995"/>
                    </a:ext>
                  </a:extLst>
                </a:gridCol>
                <a:gridCol w="1541721">
                  <a:extLst>
                    <a:ext uri="{9D8B030D-6E8A-4147-A177-3AD203B41FA5}">
                      <a16:colId xmlns:a16="http://schemas.microsoft.com/office/drawing/2014/main" val="111829261"/>
                    </a:ext>
                  </a:extLst>
                </a:gridCol>
                <a:gridCol w="1800836">
                  <a:extLst>
                    <a:ext uri="{9D8B030D-6E8A-4147-A177-3AD203B41FA5}">
                      <a16:colId xmlns:a16="http://schemas.microsoft.com/office/drawing/2014/main" val="1902677548"/>
                    </a:ext>
                  </a:extLst>
                </a:gridCol>
              </a:tblGrid>
              <a:tr h="487369"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zh-TW" altLang="en-US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職稱</a:t>
                      </a:r>
                      <a:endParaRPr lang="zh-TW" alt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zh-TW" alt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姓名</a:t>
                      </a: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zh-TW" altLang="en-US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原服務機構</a:t>
                      </a:r>
                      <a:r>
                        <a:rPr lang="en-US" altLang="zh-TW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/>
                      </a:r>
                      <a:br>
                        <a:rPr lang="en-US" altLang="zh-TW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（原任職研究法人單位）</a:t>
                      </a:r>
                      <a:endParaRPr lang="zh-TW" alt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zh-TW" altLang="en-US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加入方式</a:t>
                      </a:r>
                      <a:r>
                        <a:rPr lang="en-US" altLang="zh-TW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/>
                      </a:r>
                      <a:br>
                        <a:rPr lang="en-US" altLang="zh-TW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（借調、離職或合聘）</a:t>
                      </a:r>
                      <a:endParaRPr lang="zh-TW" alt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zh-TW" altLang="en-US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專業領域</a:t>
                      </a:r>
                      <a:endParaRPr lang="en-US" altLang="zh-TW" sz="11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347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50000"/>
                        </a:lnSpc>
                      </a:pP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EX: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執行</a:t>
                      </a: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長</a:t>
                      </a: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</a:pP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</a:pP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</a:pP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347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50000"/>
                        </a:lnSpc>
                      </a:pP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EX: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技術主管</a:t>
                      </a:r>
                      <a:endParaRPr lang="en-US" altLang="zh-TW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</a:pP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</a:pP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</a:pP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347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50000"/>
                        </a:lnSpc>
                      </a:pP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EX: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事業發展主管（人員）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</a:pPr>
                      <a:r>
                        <a:rPr lang="zh-TW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</a:pP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</a:pP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690" marR="5690" marT="56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517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團隊籌組</a:t>
            </a:r>
            <a:r>
              <a:rPr lang="zh-TW" altLang="en-US" dirty="0" smtClean="0"/>
              <a:t>規劃（</a:t>
            </a:r>
            <a:r>
              <a:rPr lang="en-US" altLang="zh-TW" dirty="0" smtClean="0"/>
              <a:t>2/2</a:t>
            </a:r>
            <a:r>
              <a:rPr lang="zh-TW" altLang="en-US" dirty="0" smtClean="0"/>
              <a:t>）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9" name="內容版面配置區 2"/>
          <p:cNvSpPr>
            <a:spLocks noGrp="1"/>
          </p:cNvSpPr>
          <p:nvPr>
            <p:ph idx="1"/>
          </p:nvPr>
        </p:nvSpPr>
        <p:spPr>
          <a:xfrm>
            <a:off x="341045" y="1223315"/>
            <a:ext cx="8461911" cy="4995006"/>
          </a:xfrm>
        </p:spPr>
        <p:txBody>
          <a:bodyPr/>
          <a:lstStyle/>
          <a:p>
            <a:pPr marL="342900" lvl="1" indent="-342900">
              <a:spcAft>
                <a:spcPts val="200"/>
              </a:spcAft>
            </a:pPr>
            <a:r>
              <a:rPr lang="zh-TW" altLang="en-US" sz="2000" b="1" dirty="0"/>
              <a:t>籌組創業團隊之未來規劃，詳述相關專職核心成員背景</a:t>
            </a:r>
          </a:p>
          <a:p>
            <a:pPr marL="342900" lvl="1" indent="-342900">
              <a:spcAft>
                <a:spcPts val="200"/>
              </a:spcAft>
            </a:pPr>
            <a:r>
              <a:rPr lang="zh-TW" altLang="en-US" sz="2000" b="1" dirty="0"/>
              <a:t>說明計畫期程內不聘任下列相關核心成員之原因</a:t>
            </a:r>
          </a:p>
          <a:p>
            <a:pPr marL="342900" lvl="1" indent="-342900">
              <a:spcAft>
                <a:spcPts val="200"/>
              </a:spcAft>
            </a:pPr>
            <a:endParaRPr lang="en-US" altLang="zh-TW" sz="2000" b="1" dirty="0"/>
          </a:p>
          <a:p>
            <a:pPr marL="266700" lvl="1" indent="0">
              <a:spcAft>
                <a:spcPts val="200"/>
              </a:spcAft>
              <a:buNone/>
            </a:pPr>
            <a:endParaRPr lang="en-US" altLang="zh-TW" sz="2000" b="1" dirty="0"/>
          </a:p>
        </p:txBody>
      </p:sp>
      <p:sp>
        <p:nvSpPr>
          <p:cNvPr id="10" name="內容版面配置區 2"/>
          <p:cNvSpPr txBox="1">
            <a:spLocks/>
          </p:cNvSpPr>
          <p:nvPr/>
        </p:nvSpPr>
        <p:spPr>
          <a:xfrm>
            <a:off x="341045" y="2241066"/>
            <a:ext cx="8559113" cy="438471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None/>
            </a:pPr>
            <a:r>
              <a:rPr lang="zh-TW" altLang="en-US" sz="1100" b="1" dirty="0" smtClean="0">
                <a:solidFill>
                  <a:schemeClr val="tx1"/>
                </a:solidFill>
              </a:rPr>
              <a:t>以下職能建議僅供參考：</a:t>
            </a:r>
            <a:endParaRPr lang="en-US" altLang="zh-TW" sz="1100" b="1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None/>
            </a:pPr>
            <a:r>
              <a:rPr lang="en-US" altLang="zh-TW" sz="1100" b="1" dirty="0" smtClean="0">
                <a:solidFill>
                  <a:schemeClr val="tx1"/>
                </a:solidFill>
              </a:rPr>
              <a:t>CEO</a:t>
            </a:r>
            <a:r>
              <a:rPr lang="zh-HK" altLang="zh-TW" sz="1100" b="1" dirty="0" smtClean="0">
                <a:solidFill>
                  <a:schemeClr val="tx1"/>
                </a:solidFill>
              </a:rPr>
              <a:t>執行長</a:t>
            </a:r>
            <a:r>
              <a:rPr lang="en-US" altLang="zh-HK" sz="1100" b="1" dirty="0" smtClean="0">
                <a:solidFill>
                  <a:schemeClr val="tx1"/>
                </a:solidFill>
              </a:rPr>
              <a:t>  </a:t>
            </a:r>
            <a:r>
              <a:rPr lang="zh-TW" altLang="en-US" sz="1100" b="1" dirty="0" smtClean="0">
                <a:solidFill>
                  <a:schemeClr val="tx1"/>
                </a:solidFill>
              </a:rPr>
              <a:t>建議條件</a:t>
            </a:r>
            <a:endParaRPr lang="en-US" altLang="zh-TW" sz="1100" b="1" dirty="0" smtClean="0">
              <a:solidFill>
                <a:schemeClr val="tx1"/>
              </a:solidFill>
            </a:endParaRPr>
          </a:p>
          <a:p>
            <a:pPr marL="521208" lvl="1" indent="-2286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zh-HK" altLang="zh-TW" sz="1100" dirty="0" smtClean="0">
                <a:solidFill>
                  <a:schemeClr val="tx1"/>
                </a:solidFill>
              </a:rPr>
              <a:t>行為特質為正直誠信</a:t>
            </a:r>
            <a:r>
              <a:rPr lang="en-US" altLang="zh-TW" sz="1100" dirty="0" smtClean="0">
                <a:solidFill>
                  <a:schemeClr val="tx1"/>
                </a:solidFill>
              </a:rPr>
              <a:t>, </a:t>
            </a:r>
            <a:r>
              <a:rPr lang="zh-HK" altLang="zh-TW" sz="1100" dirty="0" smtClean="0">
                <a:solidFill>
                  <a:schemeClr val="tx1"/>
                </a:solidFill>
              </a:rPr>
              <a:t>創新獨立</a:t>
            </a:r>
            <a:r>
              <a:rPr lang="en-US" altLang="zh-TW" sz="1100" dirty="0" smtClean="0">
                <a:solidFill>
                  <a:schemeClr val="tx1"/>
                </a:solidFill>
              </a:rPr>
              <a:t>, </a:t>
            </a:r>
            <a:r>
              <a:rPr lang="zh-HK" altLang="zh-TW" sz="1100" dirty="0" smtClean="0">
                <a:solidFill>
                  <a:schemeClr val="tx1"/>
                </a:solidFill>
              </a:rPr>
              <a:t>積極負責</a:t>
            </a:r>
            <a:r>
              <a:rPr lang="en-US" altLang="zh-TW" sz="1100" dirty="0" smtClean="0">
                <a:solidFill>
                  <a:schemeClr val="tx1"/>
                </a:solidFill>
              </a:rPr>
              <a:t>, </a:t>
            </a:r>
            <a:r>
              <a:rPr lang="zh-HK" altLang="zh-TW" sz="1100" dirty="0" smtClean="0">
                <a:solidFill>
                  <a:schemeClr val="tx1"/>
                </a:solidFill>
              </a:rPr>
              <a:t>協調溝通。</a:t>
            </a:r>
            <a:endParaRPr lang="en-US" altLang="zh-HK" sz="1100" dirty="0" smtClean="0">
              <a:solidFill>
                <a:schemeClr val="tx1"/>
              </a:solidFill>
            </a:endParaRPr>
          </a:p>
          <a:p>
            <a:pPr marL="521208" lvl="1" indent="-2286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zh-HK" altLang="zh-TW" sz="1100" dirty="0" smtClean="0">
                <a:solidFill>
                  <a:schemeClr val="tx1"/>
                </a:solidFill>
              </a:rPr>
              <a:t>管理技能為</a:t>
            </a:r>
            <a:r>
              <a:rPr lang="zh-TW" altLang="en-US" sz="1100" dirty="0" smtClean="0">
                <a:solidFill>
                  <a:schemeClr val="tx1"/>
                </a:solidFill>
              </a:rPr>
              <a:t>具備有</a:t>
            </a:r>
            <a:r>
              <a:rPr lang="zh-HK" altLang="zh-TW" sz="1100" dirty="0" smtClean="0">
                <a:solidFill>
                  <a:schemeClr val="tx1"/>
                </a:solidFill>
              </a:rPr>
              <a:t>相關業界</a:t>
            </a:r>
            <a:r>
              <a:rPr lang="zh-TW" altLang="en-US" sz="1100" dirty="0" smtClean="0">
                <a:solidFill>
                  <a:schemeClr val="tx1"/>
                </a:solidFill>
              </a:rPr>
              <a:t>領域成功</a:t>
            </a:r>
            <a:r>
              <a:rPr lang="zh-HK" altLang="zh-TW" sz="1100" dirty="0" smtClean="0">
                <a:solidFill>
                  <a:schemeClr val="tx1"/>
                </a:solidFill>
              </a:rPr>
              <a:t>經驗</a:t>
            </a:r>
            <a:r>
              <a:rPr lang="en-US" altLang="zh-TW" sz="1100" dirty="0" smtClean="0">
                <a:solidFill>
                  <a:schemeClr val="tx1"/>
                </a:solidFill>
              </a:rPr>
              <a:t>, </a:t>
            </a:r>
            <a:r>
              <a:rPr lang="zh-HK" altLang="zh-TW" sz="1100" dirty="0" smtClean="0">
                <a:solidFill>
                  <a:schemeClr val="tx1"/>
                </a:solidFill>
              </a:rPr>
              <a:t>並具策略規劃</a:t>
            </a:r>
            <a:r>
              <a:rPr lang="en-US" altLang="zh-HK" sz="1100" dirty="0" smtClean="0">
                <a:solidFill>
                  <a:schemeClr val="tx1"/>
                </a:solidFill>
              </a:rPr>
              <a:t>, </a:t>
            </a:r>
            <a:r>
              <a:rPr lang="zh-HK" altLang="zh-TW" sz="1100" dirty="0" smtClean="0">
                <a:solidFill>
                  <a:schemeClr val="tx1"/>
                </a:solidFill>
              </a:rPr>
              <a:t>目標管理</a:t>
            </a:r>
            <a:r>
              <a:rPr lang="zh-TW" altLang="en-US" sz="1100" dirty="0" smtClean="0">
                <a:solidFill>
                  <a:schemeClr val="tx1"/>
                </a:solidFill>
              </a:rPr>
              <a:t>及</a:t>
            </a:r>
            <a:r>
              <a:rPr lang="zh-HK" altLang="zh-TW" sz="1100" dirty="0" smtClean="0">
                <a:solidFill>
                  <a:schemeClr val="tx1"/>
                </a:solidFill>
              </a:rPr>
              <a:t>團隊領導能力。</a:t>
            </a:r>
            <a:endParaRPr lang="en-US" altLang="zh-HK" sz="1100" dirty="0" smtClean="0">
              <a:solidFill>
                <a:schemeClr val="tx1"/>
              </a:solidFill>
            </a:endParaRPr>
          </a:p>
          <a:p>
            <a:pPr marL="521208" lvl="1" indent="-2286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zh-HK" altLang="zh-TW" sz="1100" dirty="0" smtClean="0">
                <a:solidFill>
                  <a:schemeClr val="tx1"/>
                </a:solidFill>
              </a:rPr>
              <a:t>具備知識為熟悉商業語言</a:t>
            </a:r>
            <a:r>
              <a:rPr lang="en-US" altLang="zh-TW" sz="1100" dirty="0" smtClean="0">
                <a:solidFill>
                  <a:schemeClr val="tx1"/>
                </a:solidFill>
              </a:rPr>
              <a:t>, </a:t>
            </a:r>
            <a:r>
              <a:rPr lang="zh-HK" altLang="zh-TW" sz="1100" dirty="0" smtClean="0">
                <a:solidFill>
                  <a:schemeClr val="tx1"/>
                </a:solidFill>
              </a:rPr>
              <a:t>開發產品的商業資訊</a:t>
            </a:r>
            <a:r>
              <a:rPr lang="en-US" altLang="zh-TW" sz="1100" dirty="0" smtClean="0">
                <a:solidFill>
                  <a:schemeClr val="tx1"/>
                </a:solidFill>
              </a:rPr>
              <a:t>, </a:t>
            </a:r>
            <a:r>
              <a:rPr lang="zh-TW" altLang="en-US" sz="1100" dirty="0" smtClean="0">
                <a:solidFill>
                  <a:schemeClr val="tx1"/>
                </a:solidFill>
              </a:rPr>
              <a:t>價值提升</a:t>
            </a:r>
            <a:r>
              <a:rPr lang="en-US" altLang="zh-TW" sz="1100" dirty="0" smtClean="0">
                <a:solidFill>
                  <a:schemeClr val="tx1"/>
                </a:solidFill>
              </a:rPr>
              <a:t>,  </a:t>
            </a:r>
            <a:r>
              <a:rPr lang="zh-HK" altLang="zh-TW" sz="1100" dirty="0" smtClean="0">
                <a:solidFill>
                  <a:schemeClr val="tx1"/>
                </a:solidFill>
              </a:rPr>
              <a:t>同業情報及財務政策制定</a:t>
            </a:r>
            <a:r>
              <a:rPr lang="en-US" altLang="zh-TW" sz="1100" dirty="0" smtClean="0">
                <a:solidFill>
                  <a:schemeClr val="tx1"/>
                </a:solidFill>
              </a:rPr>
              <a:t>, </a:t>
            </a:r>
            <a:r>
              <a:rPr lang="zh-HK" altLang="zh-TW" sz="1100" dirty="0" smtClean="0">
                <a:solidFill>
                  <a:schemeClr val="tx1"/>
                </a:solidFill>
              </a:rPr>
              <a:t>預算管理能力</a:t>
            </a:r>
            <a:r>
              <a:rPr lang="zh-TW" altLang="en-US" sz="1100" dirty="0" smtClean="0">
                <a:solidFill>
                  <a:schemeClr val="tx1"/>
                </a:solidFill>
              </a:rPr>
              <a:t>。</a:t>
            </a:r>
            <a:endParaRPr lang="en-US" altLang="zh-HK" sz="11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None/>
            </a:pPr>
            <a:r>
              <a:rPr lang="en-US" altLang="zh-TW" sz="1100" b="1" dirty="0" smtClean="0">
                <a:solidFill>
                  <a:schemeClr val="tx1"/>
                </a:solidFill>
              </a:rPr>
              <a:t>COO</a:t>
            </a:r>
            <a:r>
              <a:rPr lang="zh-TW" altLang="en-US" sz="1100" b="1" dirty="0" smtClean="0">
                <a:solidFill>
                  <a:schemeClr val="tx1"/>
                </a:solidFill>
              </a:rPr>
              <a:t>營運</a:t>
            </a:r>
            <a:r>
              <a:rPr lang="zh-HK" altLang="zh-TW" sz="1100" b="1" dirty="0" smtClean="0">
                <a:solidFill>
                  <a:schemeClr val="tx1"/>
                </a:solidFill>
              </a:rPr>
              <a:t>長</a:t>
            </a:r>
            <a:r>
              <a:rPr lang="en-US" altLang="zh-HK" sz="1100" b="1" dirty="0" smtClean="0">
                <a:solidFill>
                  <a:schemeClr val="tx1"/>
                </a:solidFill>
              </a:rPr>
              <a:t>  </a:t>
            </a:r>
            <a:r>
              <a:rPr lang="zh-TW" altLang="en-US" sz="1100" b="1" dirty="0" smtClean="0">
                <a:solidFill>
                  <a:schemeClr val="tx1"/>
                </a:solidFill>
              </a:rPr>
              <a:t>建議條件</a:t>
            </a:r>
            <a:endParaRPr lang="en-US" altLang="zh-TW" sz="1100" b="1" dirty="0" smtClean="0">
              <a:solidFill>
                <a:schemeClr val="tx1"/>
              </a:solidFill>
            </a:endParaRPr>
          </a:p>
          <a:p>
            <a:pPr marL="521208" lvl="1" indent="-2286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zh-HK" altLang="zh-TW" sz="1100" dirty="0" smtClean="0">
                <a:solidFill>
                  <a:schemeClr val="tx1"/>
                </a:solidFill>
              </a:rPr>
              <a:t>行為</a:t>
            </a:r>
            <a:r>
              <a:rPr lang="zh-HK" altLang="zh-TW" sz="1100" dirty="0">
                <a:solidFill>
                  <a:schemeClr val="tx1"/>
                </a:solidFill>
              </a:rPr>
              <a:t>特質為正直誠信</a:t>
            </a:r>
            <a:r>
              <a:rPr lang="en-US" altLang="zh-TW" sz="1100" dirty="0">
                <a:solidFill>
                  <a:schemeClr val="tx1"/>
                </a:solidFill>
              </a:rPr>
              <a:t>, </a:t>
            </a:r>
            <a:r>
              <a:rPr lang="zh-HK" altLang="zh-TW" sz="1100" dirty="0">
                <a:solidFill>
                  <a:schemeClr val="tx1"/>
                </a:solidFill>
              </a:rPr>
              <a:t>創新獨立</a:t>
            </a:r>
            <a:r>
              <a:rPr lang="en-US" altLang="zh-TW" sz="1100" dirty="0">
                <a:solidFill>
                  <a:schemeClr val="tx1"/>
                </a:solidFill>
              </a:rPr>
              <a:t>, </a:t>
            </a:r>
            <a:r>
              <a:rPr lang="zh-HK" altLang="zh-TW" sz="1100" dirty="0">
                <a:solidFill>
                  <a:schemeClr val="tx1"/>
                </a:solidFill>
              </a:rPr>
              <a:t>積極負責</a:t>
            </a:r>
            <a:r>
              <a:rPr lang="en-US" altLang="zh-TW" sz="1100" dirty="0">
                <a:solidFill>
                  <a:schemeClr val="tx1"/>
                </a:solidFill>
              </a:rPr>
              <a:t>, </a:t>
            </a:r>
            <a:r>
              <a:rPr lang="zh-HK" altLang="zh-TW" sz="1100" dirty="0">
                <a:solidFill>
                  <a:schemeClr val="tx1"/>
                </a:solidFill>
              </a:rPr>
              <a:t>協調溝通。</a:t>
            </a:r>
            <a:endParaRPr lang="en-US" altLang="zh-HK" sz="1100" dirty="0">
              <a:solidFill>
                <a:schemeClr val="tx1"/>
              </a:solidFill>
            </a:endParaRPr>
          </a:p>
          <a:p>
            <a:pPr marL="521208" lvl="1" indent="-2286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zh-HK" altLang="zh-TW" sz="1100" dirty="0">
                <a:solidFill>
                  <a:schemeClr val="tx1"/>
                </a:solidFill>
              </a:rPr>
              <a:t>管理技能為</a:t>
            </a:r>
            <a:r>
              <a:rPr lang="zh-TW" altLang="en-US" sz="1100" dirty="0">
                <a:solidFill>
                  <a:schemeClr val="tx1"/>
                </a:solidFill>
              </a:rPr>
              <a:t>具備有</a:t>
            </a:r>
            <a:r>
              <a:rPr lang="zh-HK" altLang="zh-TW" sz="1100" dirty="0">
                <a:solidFill>
                  <a:schemeClr val="tx1"/>
                </a:solidFill>
              </a:rPr>
              <a:t>相關業界</a:t>
            </a:r>
            <a:r>
              <a:rPr lang="zh-TW" altLang="en-US" sz="1100" dirty="0">
                <a:solidFill>
                  <a:schemeClr val="tx1"/>
                </a:solidFill>
              </a:rPr>
              <a:t>領域跨部門領導</a:t>
            </a:r>
            <a:r>
              <a:rPr lang="zh-HK" altLang="zh-TW" sz="1100" dirty="0">
                <a:solidFill>
                  <a:schemeClr val="tx1"/>
                </a:solidFill>
              </a:rPr>
              <a:t>經驗</a:t>
            </a:r>
            <a:r>
              <a:rPr lang="zh-TW" altLang="en-US" sz="1100" dirty="0">
                <a:solidFill>
                  <a:schemeClr val="tx1"/>
                </a:solidFill>
              </a:rPr>
              <a:t>及能力</a:t>
            </a:r>
            <a:r>
              <a:rPr lang="en-US" altLang="zh-TW" sz="1100" dirty="0">
                <a:solidFill>
                  <a:schemeClr val="tx1"/>
                </a:solidFill>
              </a:rPr>
              <a:t>, </a:t>
            </a:r>
            <a:r>
              <a:rPr lang="zh-HK" altLang="zh-TW" sz="1100" dirty="0">
                <a:solidFill>
                  <a:schemeClr val="tx1"/>
                </a:solidFill>
              </a:rPr>
              <a:t>並具</a:t>
            </a:r>
            <a:r>
              <a:rPr lang="zh-TW" altLang="en-US" sz="1100" dirty="0">
                <a:solidFill>
                  <a:schemeClr val="tx1"/>
                </a:solidFill>
              </a:rPr>
              <a:t>內部流程規劃及控制</a:t>
            </a:r>
            <a:r>
              <a:rPr lang="en-US" altLang="zh-TW" sz="1100" dirty="0">
                <a:solidFill>
                  <a:schemeClr val="tx1"/>
                </a:solidFill>
              </a:rPr>
              <a:t>, </a:t>
            </a:r>
            <a:r>
              <a:rPr lang="zh-HK" altLang="zh-TW" sz="1100" dirty="0">
                <a:solidFill>
                  <a:schemeClr val="tx1"/>
                </a:solidFill>
              </a:rPr>
              <a:t>策略規劃</a:t>
            </a:r>
            <a:r>
              <a:rPr lang="en-US" altLang="zh-HK" sz="1100" dirty="0">
                <a:solidFill>
                  <a:schemeClr val="tx1"/>
                </a:solidFill>
              </a:rPr>
              <a:t>, </a:t>
            </a:r>
            <a:r>
              <a:rPr lang="zh-HK" altLang="zh-TW" sz="1100" dirty="0">
                <a:solidFill>
                  <a:schemeClr val="tx1"/>
                </a:solidFill>
              </a:rPr>
              <a:t>目標</a:t>
            </a:r>
            <a:r>
              <a:rPr lang="zh-TW" altLang="en-US" sz="1100" dirty="0">
                <a:solidFill>
                  <a:schemeClr val="tx1"/>
                </a:solidFill>
              </a:rPr>
              <a:t>及績效指標</a:t>
            </a:r>
            <a:r>
              <a:rPr lang="zh-HK" altLang="zh-TW" sz="1100" dirty="0">
                <a:solidFill>
                  <a:schemeClr val="tx1"/>
                </a:solidFill>
              </a:rPr>
              <a:t>管理。</a:t>
            </a:r>
            <a:endParaRPr lang="en-US" altLang="zh-HK" sz="1100" dirty="0">
              <a:solidFill>
                <a:schemeClr val="tx1"/>
              </a:solidFill>
            </a:endParaRPr>
          </a:p>
          <a:p>
            <a:pPr marL="521208" lvl="1" indent="-2286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zh-HK" altLang="zh-TW" sz="1100" dirty="0">
                <a:solidFill>
                  <a:schemeClr val="tx1"/>
                </a:solidFill>
              </a:rPr>
              <a:t>具備知識為</a:t>
            </a:r>
            <a:r>
              <a:rPr lang="en-US" altLang="zh-TW" sz="1100" dirty="0">
                <a:solidFill>
                  <a:schemeClr val="tx1"/>
                </a:solidFill>
              </a:rPr>
              <a:t> </a:t>
            </a:r>
            <a:r>
              <a:rPr lang="zh-HK" altLang="zh-TW" sz="1100" dirty="0">
                <a:solidFill>
                  <a:schemeClr val="tx1"/>
                </a:solidFill>
              </a:rPr>
              <a:t>開發產品的商業資訊</a:t>
            </a:r>
            <a:r>
              <a:rPr lang="en-US" altLang="zh-TW" sz="1100" dirty="0">
                <a:solidFill>
                  <a:schemeClr val="tx1"/>
                </a:solidFill>
              </a:rPr>
              <a:t>, </a:t>
            </a:r>
            <a:r>
              <a:rPr lang="zh-TW" altLang="en-US" sz="1100" dirty="0">
                <a:solidFill>
                  <a:schemeClr val="tx1"/>
                </a:solidFill>
              </a:rPr>
              <a:t>產品量產及法規認證</a:t>
            </a:r>
            <a:r>
              <a:rPr lang="en-US" altLang="zh-TW" sz="1100" dirty="0">
                <a:solidFill>
                  <a:schemeClr val="tx1"/>
                </a:solidFill>
              </a:rPr>
              <a:t>, </a:t>
            </a:r>
            <a:r>
              <a:rPr lang="zh-TW" altLang="en-US" sz="1100" dirty="0">
                <a:solidFill>
                  <a:schemeClr val="tx1"/>
                </a:solidFill>
              </a:rPr>
              <a:t>供應鏈管理</a:t>
            </a:r>
            <a:r>
              <a:rPr lang="en-US" altLang="zh-TW" sz="1100" dirty="0">
                <a:solidFill>
                  <a:schemeClr val="tx1"/>
                </a:solidFill>
              </a:rPr>
              <a:t>,  </a:t>
            </a:r>
            <a:r>
              <a:rPr lang="zh-HK" altLang="zh-TW" sz="1100" dirty="0">
                <a:solidFill>
                  <a:schemeClr val="tx1"/>
                </a:solidFill>
              </a:rPr>
              <a:t>同業情報及財務政策制定</a:t>
            </a:r>
            <a:r>
              <a:rPr lang="en-US" altLang="zh-TW" sz="1100" dirty="0">
                <a:solidFill>
                  <a:schemeClr val="tx1"/>
                </a:solidFill>
              </a:rPr>
              <a:t>, </a:t>
            </a:r>
            <a:r>
              <a:rPr lang="zh-HK" altLang="zh-TW" sz="1100" dirty="0">
                <a:solidFill>
                  <a:schemeClr val="tx1"/>
                </a:solidFill>
              </a:rPr>
              <a:t>預算管理能力</a:t>
            </a:r>
            <a:r>
              <a:rPr lang="zh-TW" altLang="en-US" sz="1100" dirty="0">
                <a:solidFill>
                  <a:schemeClr val="tx1"/>
                </a:solidFill>
              </a:rPr>
              <a:t>。</a:t>
            </a:r>
            <a:endParaRPr lang="en-US" altLang="zh-HK" sz="1100" dirty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1100" b="1" dirty="0" smtClean="0">
                <a:solidFill>
                  <a:schemeClr val="tx1"/>
                </a:solidFill>
              </a:rPr>
              <a:t>BD</a:t>
            </a:r>
            <a:r>
              <a:rPr lang="zh-TW" altLang="en-US" sz="1100" b="1" dirty="0" smtClean="0">
                <a:solidFill>
                  <a:schemeClr val="tx1"/>
                </a:solidFill>
              </a:rPr>
              <a:t> 事業發展主管 建議條件</a:t>
            </a:r>
            <a:endParaRPr lang="en-US" altLang="zh-TW" sz="1100" b="1" dirty="0" smtClean="0">
              <a:solidFill>
                <a:schemeClr val="tx1"/>
              </a:solidFill>
            </a:endParaRPr>
          </a:p>
          <a:p>
            <a:pPr marL="521208" lvl="1" indent="-2286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zh-TW" altLang="en-US" sz="1100" dirty="0" smtClean="0">
                <a:solidFill>
                  <a:schemeClr val="tx1"/>
                </a:solidFill>
              </a:rPr>
              <a:t>相關</a:t>
            </a:r>
            <a:r>
              <a:rPr lang="zh-TW" altLang="en-US" sz="1100" dirty="0">
                <a:solidFill>
                  <a:schemeClr val="tx1"/>
                </a:solidFill>
              </a:rPr>
              <a:t>產品業界市場開發經驗</a:t>
            </a:r>
            <a:r>
              <a:rPr lang="en-US" altLang="zh-TW" sz="1100" dirty="0">
                <a:solidFill>
                  <a:schemeClr val="tx1"/>
                </a:solidFill>
              </a:rPr>
              <a:t>, </a:t>
            </a:r>
            <a:r>
              <a:rPr lang="zh-TW" altLang="en-US" sz="1100" dirty="0">
                <a:solidFill>
                  <a:schemeClr val="tx1"/>
                </a:solidFill>
              </a:rPr>
              <a:t>引領產品及市場開發</a:t>
            </a:r>
            <a:r>
              <a:rPr lang="zh-TW" altLang="en-US" sz="1100" dirty="0" smtClean="0">
                <a:solidFill>
                  <a:schemeClr val="tx1"/>
                </a:solidFill>
              </a:rPr>
              <a:t>方向（</a:t>
            </a:r>
            <a:r>
              <a:rPr lang="en-US" altLang="zh-TW" sz="1100" dirty="0" smtClean="0">
                <a:solidFill>
                  <a:schemeClr val="tx1"/>
                </a:solidFill>
              </a:rPr>
              <a:t>POB</a:t>
            </a:r>
            <a:r>
              <a:rPr lang="zh-TW" altLang="en-US" sz="1100" dirty="0" smtClean="0">
                <a:solidFill>
                  <a:schemeClr val="tx1"/>
                </a:solidFill>
              </a:rPr>
              <a:t>）</a:t>
            </a:r>
            <a:endParaRPr lang="en-US" altLang="zh-HK" sz="1100" dirty="0">
              <a:solidFill>
                <a:schemeClr val="tx1"/>
              </a:solidFill>
            </a:endParaRPr>
          </a:p>
          <a:p>
            <a:pPr marL="521208" lvl="1" indent="-2286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zh-HK" altLang="zh-TW" sz="1100" dirty="0">
                <a:solidFill>
                  <a:schemeClr val="tx1"/>
                </a:solidFill>
              </a:rPr>
              <a:t>熟悉商業語言</a:t>
            </a:r>
            <a:r>
              <a:rPr lang="en-US" altLang="zh-TW" sz="1100" dirty="0">
                <a:solidFill>
                  <a:schemeClr val="tx1"/>
                </a:solidFill>
              </a:rPr>
              <a:t>, </a:t>
            </a:r>
            <a:r>
              <a:rPr lang="zh-TW" altLang="en-US" sz="1100" dirty="0">
                <a:solidFill>
                  <a:schemeClr val="tx1"/>
                </a:solidFill>
              </a:rPr>
              <a:t>開發</a:t>
            </a:r>
            <a:r>
              <a:rPr lang="zh-HK" altLang="zh-TW" sz="1100" dirty="0">
                <a:solidFill>
                  <a:schemeClr val="tx1"/>
                </a:solidFill>
              </a:rPr>
              <a:t>產品的</a:t>
            </a:r>
            <a:r>
              <a:rPr lang="zh-TW" altLang="en-US" sz="1100" dirty="0">
                <a:solidFill>
                  <a:schemeClr val="tx1"/>
                </a:solidFill>
              </a:rPr>
              <a:t>市場資訊</a:t>
            </a:r>
            <a:r>
              <a:rPr lang="en-US" altLang="zh-TW" sz="1100" dirty="0">
                <a:solidFill>
                  <a:schemeClr val="tx1"/>
                </a:solidFill>
              </a:rPr>
              <a:t>, </a:t>
            </a:r>
            <a:r>
              <a:rPr lang="zh-TW" altLang="en-US" sz="1100" dirty="0">
                <a:solidFill>
                  <a:schemeClr val="tx1"/>
                </a:solidFill>
              </a:rPr>
              <a:t>行銷通路</a:t>
            </a:r>
            <a:r>
              <a:rPr lang="en-US" altLang="zh-TW" sz="1100" dirty="0">
                <a:solidFill>
                  <a:schemeClr val="tx1"/>
                </a:solidFill>
              </a:rPr>
              <a:t>, </a:t>
            </a:r>
            <a:r>
              <a:rPr lang="zh-HK" altLang="zh-TW" sz="1100" dirty="0">
                <a:solidFill>
                  <a:schemeClr val="tx1"/>
                </a:solidFill>
              </a:rPr>
              <a:t>同業情報</a:t>
            </a:r>
            <a:r>
              <a:rPr lang="zh-TW" altLang="en-US" sz="1100" dirty="0">
                <a:solidFill>
                  <a:schemeClr val="tx1"/>
                </a:solidFill>
              </a:rPr>
              <a:t>及營收</a:t>
            </a:r>
            <a:r>
              <a:rPr lang="zh-HK" altLang="zh-TW" sz="1100" dirty="0">
                <a:solidFill>
                  <a:schemeClr val="tx1"/>
                </a:solidFill>
              </a:rPr>
              <a:t>預算管理能力</a:t>
            </a:r>
            <a:r>
              <a:rPr lang="zh-TW" altLang="en-US" sz="1100" dirty="0">
                <a:solidFill>
                  <a:schemeClr val="tx1"/>
                </a:solidFill>
              </a:rPr>
              <a:t>。</a:t>
            </a:r>
            <a:endParaRPr lang="en-US" altLang="zh-HK" sz="1100" dirty="0">
              <a:solidFill>
                <a:schemeClr val="tx1"/>
              </a:solidFill>
            </a:endParaRPr>
          </a:p>
          <a:p>
            <a:pPr marL="521208" lvl="1" indent="-2286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zh-TW" altLang="zh-TW" sz="1100" dirty="0">
                <a:solidFill>
                  <a:schemeClr val="tx1"/>
                </a:solidFill>
              </a:rPr>
              <a:t>帶領</a:t>
            </a:r>
            <a:r>
              <a:rPr lang="zh-TW" altLang="en-US" sz="1100" dirty="0">
                <a:solidFill>
                  <a:schemeClr val="tx1"/>
                </a:solidFill>
              </a:rPr>
              <a:t>團隊</a:t>
            </a:r>
            <a:r>
              <a:rPr lang="zh-TW" altLang="zh-TW" sz="1100" dirty="0">
                <a:solidFill>
                  <a:schemeClr val="tx1"/>
                </a:solidFill>
              </a:rPr>
              <a:t>達到預訂之業績目標，負責客戶維護及開發新客戶。</a:t>
            </a:r>
            <a:endParaRPr lang="en-US" altLang="zh-TW" sz="1100" dirty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None/>
            </a:pPr>
            <a:r>
              <a:rPr lang="zh-TW" altLang="en-US" sz="1100" b="1" dirty="0" smtClean="0">
                <a:solidFill>
                  <a:schemeClr val="tx1"/>
                </a:solidFill>
              </a:rPr>
              <a:t>技術主管</a:t>
            </a:r>
            <a:r>
              <a:rPr lang="en-US" altLang="zh-HK" sz="1100" b="1" dirty="0" smtClean="0">
                <a:solidFill>
                  <a:schemeClr val="tx1"/>
                </a:solidFill>
              </a:rPr>
              <a:t>  </a:t>
            </a:r>
            <a:r>
              <a:rPr lang="zh-TW" altLang="en-US" sz="1100" b="1" dirty="0" smtClean="0">
                <a:solidFill>
                  <a:schemeClr val="tx1"/>
                </a:solidFill>
              </a:rPr>
              <a:t>建議條件</a:t>
            </a:r>
            <a:endParaRPr lang="en-US" altLang="zh-TW" sz="1100" b="1" dirty="0" smtClean="0">
              <a:solidFill>
                <a:schemeClr val="tx1"/>
              </a:solidFill>
            </a:endParaRPr>
          </a:p>
          <a:p>
            <a:pPr marL="521208" lvl="1" indent="-2286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zh-HK" altLang="zh-TW" sz="1100" dirty="0">
                <a:solidFill>
                  <a:schemeClr val="tx1"/>
                </a:solidFill>
              </a:rPr>
              <a:t>對研發產品作價值策略分析</a:t>
            </a:r>
            <a:r>
              <a:rPr lang="en-US" altLang="zh-TW" sz="1100" dirty="0">
                <a:solidFill>
                  <a:schemeClr val="tx1"/>
                </a:solidFill>
              </a:rPr>
              <a:t>, </a:t>
            </a:r>
            <a:r>
              <a:rPr lang="zh-HK" altLang="zh-TW" sz="1100" dirty="0">
                <a:solidFill>
                  <a:schemeClr val="tx1"/>
                </a:solidFill>
              </a:rPr>
              <a:t>並作相關的</a:t>
            </a:r>
            <a:r>
              <a:rPr lang="zh-HK" altLang="zh-TW" sz="1100" dirty="0" smtClean="0">
                <a:solidFill>
                  <a:schemeClr val="tx1"/>
                </a:solidFill>
              </a:rPr>
              <a:t>技術</a:t>
            </a:r>
            <a:r>
              <a:rPr lang="zh-TW" altLang="en-US" sz="1100" dirty="0" smtClean="0">
                <a:solidFill>
                  <a:schemeClr val="tx1"/>
                </a:solidFill>
              </a:rPr>
              <a:t>（</a:t>
            </a:r>
            <a:r>
              <a:rPr lang="en-US" altLang="zh-TW" sz="1100" dirty="0" smtClean="0">
                <a:solidFill>
                  <a:schemeClr val="tx1"/>
                </a:solidFill>
              </a:rPr>
              <a:t>POC</a:t>
            </a:r>
            <a:r>
              <a:rPr lang="zh-TW" altLang="en-US" sz="1100" dirty="0" smtClean="0">
                <a:solidFill>
                  <a:schemeClr val="tx1"/>
                </a:solidFill>
              </a:rPr>
              <a:t>）</a:t>
            </a:r>
            <a:r>
              <a:rPr lang="zh-HK" altLang="zh-TW" sz="1100" dirty="0" smtClean="0">
                <a:solidFill>
                  <a:schemeClr val="tx1"/>
                </a:solidFill>
              </a:rPr>
              <a:t>及市場</a:t>
            </a:r>
            <a:r>
              <a:rPr lang="zh-TW" altLang="en-US" sz="1100" dirty="0" smtClean="0">
                <a:solidFill>
                  <a:schemeClr val="tx1"/>
                </a:solidFill>
              </a:rPr>
              <a:t>（</a:t>
            </a:r>
            <a:r>
              <a:rPr lang="en-US" altLang="zh-TW" sz="1100" dirty="0" smtClean="0">
                <a:solidFill>
                  <a:schemeClr val="tx1"/>
                </a:solidFill>
              </a:rPr>
              <a:t>POS</a:t>
            </a:r>
            <a:r>
              <a:rPr lang="zh-TW" altLang="en-US" sz="1100" dirty="0" smtClean="0">
                <a:solidFill>
                  <a:schemeClr val="tx1"/>
                </a:solidFill>
              </a:rPr>
              <a:t>）</a:t>
            </a:r>
            <a:r>
              <a:rPr lang="zh-HK" altLang="zh-TW" sz="1100" dirty="0" smtClean="0">
                <a:solidFill>
                  <a:schemeClr val="tx1"/>
                </a:solidFill>
              </a:rPr>
              <a:t>可行性</a:t>
            </a:r>
            <a:r>
              <a:rPr lang="zh-HK" altLang="zh-TW" sz="1100" dirty="0">
                <a:solidFill>
                  <a:schemeClr val="tx1"/>
                </a:solidFill>
              </a:rPr>
              <a:t>驗證</a:t>
            </a:r>
            <a:r>
              <a:rPr lang="en-US" altLang="zh-TW" sz="1100" dirty="0">
                <a:solidFill>
                  <a:schemeClr val="tx1"/>
                </a:solidFill>
              </a:rPr>
              <a:t>, </a:t>
            </a:r>
            <a:r>
              <a:rPr lang="zh-HK" altLang="zh-TW" sz="1100" dirty="0">
                <a:solidFill>
                  <a:schemeClr val="tx1"/>
                </a:solidFill>
              </a:rPr>
              <a:t>研擬產品策略地圖</a:t>
            </a:r>
            <a:r>
              <a:rPr lang="en-US" altLang="zh-TW" sz="1100" dirty="0">
                <a:solidFill>
                  <a:schemeClr val="tx1"/>
                </a:solidFill>
              </a:rPr>
              <a:t>, </a:t>
            </a:r>
            <a:r>
              <a:rPr lang="zh-HK" altLang="zh-TW" sz="1100" dirty="0">
                <a:solidFill>
                  <a:schemeClr val="tx1"/>
                </a:solidFill>
              </a:rPr>
              <a:t>里程碑</a:t>
            </a:r>
            <a:r>
              <a:rPr lang="en-US" altLang="zh-TW" sz="1100" dirty="0">
                <a:solidFill>
                  <a:schemeClr val="tx1"/>
                </a:solidFill>
              </a:rPr>
              <a:t>, </a:t>
            </a:r>
            <a:r>
              <a:rPr lang="zh-HK" altLang="zh-TW" sz="1100" dirty="0">
                <a:solidFill>
                  <a:schemeClr val="tx1"/>
                </a:solidFill>
              </a:rPr>
              <a:t>研發進度控管</a:t>
            </a:r>
            <a:r>
              <a:rPr lang="zh-TW" altLang="en-US" sz="1100" dirty="0">
                <a:solidFill>
                  <a:schemeClr val="tx1"/>
                </a:solidFill>
              </a:rPr>
              <a:t>。</a:t>
            </a:r>
            <a:endParaRPr lang="en-US" altLang="zh-HK" sz="1100" dirty="0">
              <a:solidFill>
                <a:schemeClr val="tx1"/>
              </a:solidFill>
            </a:endParaRPr>
          </a:p>
          <a:p>
            <a:pPr marL="521208" lvl="1" indent="-2286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zh-HK" altLang="zh-TW" sz="1100" dirty="0" smtClean="0">
                <a:solidFill>
                  <a:schemeClr val="tx1"/>
                </a:solidFill>
              </a:rPr>
              <a:t>熟悉</a:t>
            </a:r>
            <a:r>
              <a:rPr lang="zh-HK" altLang="zh-TW" sz="1100" dirty="0">
                <a:solidFill>
                  <a:schemeClr val="tx1"/>
                </a:solidFill>
              </a:rPr>
              <a:t>技術專利佈局及研發產品策略方向佈局</a:t>
            </a:r>
            <a:r>
              <a:rPr lang="en-US" altLang="zh-TW" sz="1100" dirty="0">
                <a:solidFill>
                  <a:schemeClr val="tx1"/>
                </a:solidFill>
              </a:rPr>
              <a:t>, </a:t>
            </a:r>
            <a:r>
              <a:rPr lang="zh-TW" altLang="en-US" sz="1100" dirty="0">
                <a:solidFill>
                  <a:schemeClr val="tx1"/>
                </a:solidFill>
              </a:rPr>
              <a:t>研發知識管理</a:t>
            </a:r>
            <a:r>
              <a:rPr lang="zh-HK" altLang="zh-TW" sz="1100" dirty="0" smtClean="0">
                <a:solidFill>
                  <a:schemeClr val="tx1"/>
                </a:solidFill>
              </a:rPr>
              <a:t>。</a:t>
            </a:r>
            <a:endParaRPr lang="en-US" altLang="zh-HK" sz="1100" dirty="0" smtClean="0">
              <a:solidFill>
                <a:schemeClr val="tx1"/>
              </a:solidFill>
            </a:endParaRPr>
          </a:p>
          <a:p>
            <a:pPr marL="521208" lvl="1" indent="-2286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zh-HK" altLang="zh-TW" sz="1100" dirty="0" smtClean="0">
                <a:solidFill>
                  <a:schemeClr val="tx1"/>
                </a:solidFill>
              </a:rPr>
              <a:t>負責</a:t>
            </a:r>
            <a:r>
              <a:rPr lang="zh-HK" altLang="zh-TW" sz="1100" dirty="0">
                <a:solidFill>
                  <a:schemeClr val="tx1"/>
                </a:solidFill>
              </a:rPr>
              <a:t>新的應用方法、新材料或新產品的研究與開發流程作業。</a:t>
            </a:r>
            <a:endParaRPr lang="en-US" altLang="zh-HK" sz="1100" dirty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None/>
            </a:pPr>
            <a:r>
              <a:rPr lang="zh-TW" altLang="en-US" sz="1100" b="1" dirty="0" smtClean="0">
                <a:solidFill>
                  <a:schemeClr val="tx1"/>
                </a:solidFill>
              </a:rPr>
              <a:t>財務主管</a:t>
            </a:r>
            <a:r>
              <a:rPr lang="en-US" altLang="zh-TW" sz="1100" b="1" dirty="0" smtClean="0">
                <a:solidFill>
                  <a:schemeClr val="tx1"/>
                </a:solidFill>
              </a:rPr>
              <a:t> </a:t>
            </a:r>
            <a:r>
              <a:rPr lang="en-US" altLang="zh-HK" sz="1100" b="1" dirty="0" smtClean="0">
                <a:solidFill>
                  <a:schemeClr val="tx1"/>
                </a:solidFill>
              </a:rPr>
              <a:t> </a:t>
            </a:r>
            <a:r>
              <a:rPr lang="zh-TW" altLang="en-US" sz="1100" b="1" dirty="0" smtClean="0">
                <a:solidFill>
                  <a:schemeClr val="tx1"/>
                </a:solidFill>
              </a:rPr>
              <a:t>建議條件</a:t>
            </a:r>
            <a:endParaRPr lang="en-US" altLang="zh-TW" sz="1100" b="1" dirty="0" smtClean="0">
              <a:solidFill>
                <a:schemeClr val="tx1"/>
              </a:solidFill>
            </a:endParaRPr>
          </a:p>
          <a:p>
            <a:pPr marL="521208" lvl="1" indent="-2286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zh-HK" altLang="zh-TW" sz="1100" dirty="0" smtClean="0">
                <a:solidFill>
                  <a:schemeClr val="tx1"/>
                </a:solidFill>
              </a:rPr>
              <a:t>至少</a:t>
            </a:r>
            <a:r>
              <a:rPr lang="zh-HK" altLang="zh-TW" sz="1100" dirty="0">
                <a:solidFill>
                  <a:schemeClr val="tx1"/>
                </a:solidFill>
              </a:rPr>
              <a:t>擁有財務、會計及資訊相關工作歷練。</a:t>
            </a:r>
            <a:endParaRPr lang="en-US" altLang="zh-HK" sz="1100" dirty="0">
              <a:solidFill>
                <a:schemeClr val="tx1"/>
              </a:solidFill>
            </a:endParaRPr>
          </a:p>
          <a:p>
            <a:pPr marL="521208" lvl="1" indent="-2286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zh-HK" altLang="zh-TW" sz="1100" dirty="0" smtClean="0">
                <a:solidFill>
                  <a:schemeClr val="tx1"/>
                </a:solidFill>
              </a:rPr>
              <a:t>具有</a:t>
            </a:r>
            <a:r>
              <a:rPr lang="zh-HK" altLang="zh-TW" sz="1100" dirty="0">
                <a:solidFill>
                  <a:schemeClr val="tx1"/>
                </a:solidFill>
              </a:rPr>
              <a:t>財務策略規劃及執行內稽內控等財務政策、資訊系統、制度、流程的運作。</a:t>
            </a:r>
            <a:endParaRPr lang="en-US" altLang="zh-HK" sz="1100" dirty="0">
              <a:solidFill>
                <a:schemeClr val="tx1"/>
              </a:solidFill>
            </a:endParaRPr>
          </a:p>
          <a:p>
            <a:pPr marL="521208" lvl="1" indent="-2286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zh-HK" altLang="zh-TW" sz="1100" dirty="0" smtClean="0">
                <a:solidFill>
                  <a:schemeClr val="tx1"/>
                </a:solidFill>
              </a:rPr>
              <a:t>具有</a:t>
            </a:r>
            <a:r>
              <a:rPr lang="zh-HK" altLang="zh-TW" sz="1100" dirty="0">
                <a:solidFill>
                  <a:schemeClr val="tx1"/>
                </a:solidFill>
              </a:rPr>
              <a:t>財務分析、預算管理、資金募集及調度、稅務規劃、外匯風控等實務經驗。</a:t>
            </a:r>
            <a:endParaRPr lang="zh-TW" altLang="zh-TW" sz="1100" dirty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None/>
            </a:pPr>
            <a:endParaRPr lang="en-US" altLang="zh-TW" sz="11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None/>
            </a:pPr>
            <a:endParaRPr lang="zh-TW" altLang="zh-TW" sz="1100" dirty="0" smtClean="0">
              <a:solidFill>
                <a:schemeClr val="tx1"/>
              </a:solidFill>
            </a:endParaRPr>
          </a:p>
          <a:p>
            <a:pPr marL="292608" lvl="1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alibri" pitchFamily="34" charset="0"/>
              <a:buNone/>
            </a:pPr>
            <a:endParaRPr lang="zh-TW" altLang="zh-TW" sz="1100" dirty="0" smtClean="0">
              <a:solidFill>
                <a:schemeClr val="tx1"/>
              </a:solidFill>
            </a:endParaRPr>
          </a:p>
          <a:p>
            <a:pPr marL="635508" lvl="1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HK" sz="1100" dirty="0" smtClean="0">
              <a:solidFill>
                <a:schemeClr val="tx1"/>
              </a:solidFill>
            </a:endParaRPr>
          </a:p>
          <a:p>
            <a:pPr marL="635508" lvl="1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zh-TW" altLang="zh-TW" sz="1100" dirty="0" smtClean="0">
              <a:solidFill>
                <a:schemeClr val="tx1"/>
              </a:solidFill>
            </a:endParaRPr>
          </a:p>
          <a:p>
            <a:pPr marL="635508" lvl="1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zh-TW" altLang="zh-TW" sz="11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None/>
            </a:pPr>
            <a:endParaRPr lang="en-US" altLang="zh-TW" sz="1100" dirty="0" smtClean="0">
              <a:solidFill>
                <a:schemeClr val="tx1"/>
              </a:solidFill>
            </a:endParaRPr>
          </a:p>
          <a:p>
            <a:pPr marL="635508" lvl="1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zh-TW" altLang="zh-TW" sz="1100" dirty="0" smtClean="0">
              <a:solidFill>
                <a:schemeClr val="tx1"/>
              </a:solidFill>
            </a:endParaRPr>
          </a:p>
          <a:p>
            <a:pPr marL="635508" lvl="1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zh-TW" altLang="zh-TW" sz="1100" dirty="0" smtClean="0">
              <a:solidFill>
                <a:schemeClr val="tx1"/>
              </a:solidFill>
            </a:endParaRPr>
          </a:p>
          <a:p>
            <a:pPr marL="635508" lvl="1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HK" sz="1100" dirty="0" smtClean="0">
              <a:solidFill>
                <a:schemeClr val="tx1"/>
              </a:solidFill>
            </a:endParaRPr>
          </a:p>
          <a:p>
            <a:pPr marL="292608" lvl="1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alibri" pitchFamily="34" charset="0"/>
              <a:buNone/>
            </a:pPr>
            <a:endParaRPr lang="zh-TW" altLang="zh-TW" sz="11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None/>
            </a:pPr>
            <a:endParaRPr lang="en-US" altLang="zh-TW" sz="11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None/>
            </a:pPr>
            <a:endParaRPr lang="zh-TW" alt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90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專利自評 </a:t>
            </a:r>
            <a:r>
              <a:rPr lang="zh-TW" altLang="en-US" dirty="0" smtClean="0"/>
              <a:t>（</a:t>
            </a:r>
            <a:r>
              <a:rPr lang="en-US" altLang="zh-TW" dirty="0" smtClean="0"/>
              <a:t>1/4</a:t>
            </a:r>
            <a:r>
              <a:rPr lang="zh-TW" altLang="en-US" dirty="0" smtClean="0"/>
              <a:t>）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23" name="矩形 22"/>
          <p:cNvSpPr/>
          <p:nvPr/>
        </p:nvSpPr>
        <p:spPr>
          <a:xfrm>
            <a:off x="341044" y="1096629"/>
            <a:ext cx="8461911" cy="1155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請針對團隊與本計畫相關</a:t>
            </a:r>
            <a:r>
              <a:rPr lang="zh-TW" altLang="en-US" sz="1600" b="1" dirty="0">
                <a:solidFill>
                  <a:srgbClr val="EB600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已獲證或申請中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相關專利之申請日、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申請人（專利權人）以及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未來授權於新創公司評估等項目填寫，若無則說明智財保護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機制 </a:t>
            </a:r>
            <a:endParaRPr lang="en-US" altLang="zh-TW" sz="16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50000"/>
              </a:lnSpc>
            </a:pPr>
            <a:r>
              <a:rPr lang="zh-TW" altLang="en-US" sz="1600" b="1" dirty="0" smtClean="0">
                <a:solidFill>
                  <a:srgbClr val="EB600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*</a:t>
            </a:r>
            <a:r>
              <a:rPr lang="zh-TW" altLang="en-US" sz="1600" b="1" dirty="0">
                <a:solidFill>
                  <a:srgbClr val="EB600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是否具備智財權為計畫審查重點</a:t>
            </a:r>
            <a:endParaRPr lang="zh-TW" alt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260094"/>
              </p:ext>
            </p:extLst>
          </p:nvPr>
        </p:nvGraphicFramePr>
        <p:xfrm>
          <a:off x="432000" y="2926019"/>
          <a:ext cx="8280000" cy="210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650">
                  <a:extLst>
                    <a:ext uri="{9D8B030D-6E8A-4147-A177-3AD203B41FA5}">
                      <a16:colId xmlns:a16="http://schemas.microsoft.com/office/drawing/2014/main" val="3090596883"/>
                    </a:ext>
                  </a:extLst>
                </a:gridCol>
                <a:gridCol w="1403350">
                  <a:extLst>
                    <a:ext uri="{9D8B030D-6E8A-4147-A177-3AD203B41FA5}">
                      <a16:colId xmlns:a16="http://schemas.microsoft.com/office/drawing/2014/main" val="1537242260"/>
                    </a:ext>
                  </a:extLst>
                </a:gridCol>
                <a:gridCol w="683491">
                  <a:extLst>
                    <a:ext uri="{9D8B030D-6E8A-4147-A177-3AD203B41FA5}">
                      <a16:colId xmlns:a16="http://schemas.microsoft.com/office/drawing/2014/main" val="1547465762"/>
                    </a:ext>
                  </a:extLst>
                </a:gridCol>
                <a:gridCol w="751609">
                  <a:extLst>
                    <a:ext uri="{9D8B030D-6E8A-4147-A177-3AD203B41FA5}">
                      <a16:colId xmlns:a16="http://schemas.microsoft.com/office/drawing/2014/main" val="1658144778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315450077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9150">
                  <a:extLst>
                    <a:ext uri="{9D8B030D-6E8A-4147-A177-3AD203B41FA5}">
                      <a16:colId xmlns:a16="http://schemas.microsoft.com/office/drawing/2014/main" val="1622469560"/>
                    </a:ext>
                  </a:extLst>
                </a:gridCol>
                <a:gridCol w="1200150">
                  <a:extLst>
                    <a:ext uri="{9D8B030D-6E8A-4147-A177-3AD203B41FA5}">
                      <a16:colId xmlns:a16="http://schemas.microsoft.com/office/drawing/2014/main" val="1317746249"/>
                    </a:ext>
                  </a:extLst>
                </a:gridCol>
                <a:gridCol w="1536500">
                  <a:extLst>
                    <a:ext uri="{9D8B030D-6E8A-4147-A177-3AD203B41FA5}">
                      <a16:colId xmlns:a16="http://schemas.microsoft.com/office/drawing/2014/main" val="2276403219"/>
                    </a:ext>
                  </a:extLst>
                </a:gridCol>
              </a:tblGrid>
              <a:tr h="75710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核准</a:t>
                      </a:r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類別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專利名稱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證書號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有效日期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申請人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申請國家</a:t>
                      </a: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發明人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未來授權於新創公司之模式自評</a:t>
                      </a:r>
                      <a:endParaRPr lang="en-US" altLang="zh-TW" sz="11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專利授權狀態</a:t>
                      </a:r>
                      <a:endParaRPr lang="en-US" altLang="zh-TW" sz="11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（若已有授權需特別說明專屬授權或非專屬授權、授權使用範圍、授權使用地區、授權金額）</a:t>
                      </a:r>
                      <a:endParaRPr lang="en-US" altLang="zh-TW" sz="11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620239"/>
                  </a:ext>
                </a:extLst>
              </a:tr>
              <a:tr h="399560">
                <a:tc>
                  <a:txBody>
                    <a:bodyPr/>
                    <a:lstStyle/>
                    <a:p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發明專利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xxx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I599752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年月日</a:t>
                      </a:r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~</a:t>
                      </a:r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年月日</a:t>
                      </a:r>
                      <a:endParaRPr lang="en-US" altLang="zh-TW" sz="11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國立台灣大學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台灣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王小明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使用於新創公司，需取得專屬授權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尚未授權予任何人使用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12746"/>
                  </a:ext>
                </a:extLst>
              </a:tr>
              <a:tr h="399560">
                <a:tc>
                  <a:txBody>
                    <a:bodyPr/>
                    <a:lstStyle/>
                    <a:p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0393931"/>
                  </a:ext>
                </a:extLst>
              </a:tr>
              <a:tr h="399560">
                <a:tc>
                  <a:txBody>
                    <a:bodyPr/>
                    <a:lstStyle/>
                    <a:p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6675415"/>
                  </a:ext>
                </a:extLst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341044" y="2448837"/>
            <a:ext cx="8461911" cy="4163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已核准之專利清單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zh-TW" alt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4309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專利自評 </a:t>
            </a:r>
            <a:r>
              <a:rPr lang="zh-TW" altLang="en-US" dirty="0" smtClean="0"/>
              <a:t>（</a:t>
            </a:r>
            <a:r>
              <a:rPr lang="en-US" altLang="zh-TW" dirty="0" smtClean="0"/>
              <a:t>2/4</a:t>
            </a:r>
            <a:r>
              <a:rPr lang="zh-TW" altLang="en-US" dirty="0" smtClean="0"/>
              <a:t>）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6745556" y="5552488"/>
            <a:ext cx="2057400" cy="365125"/>
          </a:xfrm>
        </p:spPr>
        <p:txBody>
          <a:bodyPr/>
          <a:lstStyle/>
          <a:p>
            <a:fld id="{6113E31D-E2AB-40D1-8B51-AFA5AFEF393A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11343"/>
              </p:ext>
            </p:extLst>
          </p:nvPr>
        </p:nvGraphicFramePr>
        <p:xfrm>
          <a:off x="432000" y="1440000"/>
          <a:ext cx="8280000" cy="210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650">
                  <a:extLst>
                    <a:ext uri="{9D8B030D-6E8A-4147-A177-3AD203B41FA5}">
                      <a16:colId xmlns:a16="http://schemas.microsoft.com/office/drawing/2014/main" val="3090596883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1537242260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1547465762"/>
                    </a:ext>
                  </a:extLst>
                </a:gridCol>
                <a:gridCol w="590550">
                  <a:extLst>
                    <a:ext uri="{9D8B030D-6E8A-4147-A177-3AD203B41FA5}">
                      <a16:colId xmlns:a16="http://schemas.microsoft.com/office/drawing/2014/main" val="1658144778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315450077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9150">
                  <a:extLst>
                    <a:ext uri="{9D8B030D-6E8A-4147-A177-3AD203B41FA5}">
                      <a16:colId xmlns:a16="http://schemas.microsoft.com/office/drawing/2014/main" val="1622469560"/>
                    </a:ext>
                  </a:extLst>
                </a:gridCol>
                <a:gridCol w="1200150">
                  <a:extLst>
                    <a:ext uri="{9D8B030D-6E8A-4147-A177-3AD203B41FA5}">
                      <a16:colId xmlns:a16="http://schemas.microsoft.com/office/drawing/2014/main" val="1317746249"/>
                    </a:ext>
                  </a:extLst>
                </a:gridCol>
                <a:gridCol w="1536500">
                  <a:extLst>
                    <a:ext uri="{9D8B030D-6E8A-4147-A177-3AD203B41FA5}">
                      <a16:colId xmlns:a16="http://schemas.microsoft.com/office/drawing/2014/main" val="2276403219"/>
                    </a:ext>
                  </a:extLst>
                </a:gridCol>
              </a:tblGrid>
              <a:tr h="75710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申請類別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專利名稱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申請號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申請日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申請人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申請國家</a:t>
                      </a: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發明人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未來授權於新創公司之模式自評</a:t>
                      </a:r>
                      <a:endParaRPr lang="en-US" altLang="zh-TW" sz="11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專利授權狀態</a:t>
                      </a:r>
                      <a:endParaRPr lang="en-US" altLang="zh-TW" sz="11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（若已有授權需特別說明專屬授權或非專屬授權、授權使用範圍、授權使用地區、授權金額）</a:t>
                      </a:r>
                      <a:endParaRPr lang="en-US" altLang="zh-TW" sz="11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620239"/>
                  </a:ext>
                </a:extLst>
              </a:tr>
              <a:tr h="399560">
                <a:tc>
                  <a:txBody>
                    <a:bodyPr/>
                    <a:lstStyle/>
                    <a:p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發明專利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xxx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I599752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2014/06/06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國立台灣大學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台灣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王小明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使用於新創公司，需取得專屬授權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尚未授權予任何人使用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12746"/>
                  </a:ext>
                </a:extLst>
              </a:tr>
              <a:tr h="399560">
                <a:tc>
                  <a:txBody>
                    <a:bodyPr/>
                    <a:lstStyle/>
                    <a:p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0393931"/>
                  </a:ext>
                </a:extLst>
              </a:tr>
              <a:tr h="399560">
                <a:tc>
                  <a:txBody>
                    <a:bodyPr/>
                    <a:lstStyle/>
                    <a:p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4281" marR="64281" marT="32140" marB="3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6675415"/>
                  </a:ext>
                </a:extLst>
              </a:tr>
            </a:tbl>
          </a:graphicData>
        </a:graphic>
      </p:graphicFrame>
      <p:sp>
        <p:nvSpPr>
          <p:cNvPr id="14" name="內容版面配置區 2"/>
          <p:cNvSpPr txBox="1">
            <a:spLocks/>
          </p:cNvSpPr>
          <p:nvPr/>
        </p:nvSpPr>
        <p:spPr>
          <a:xfrm>
            <a:off x="341045" y="3766687"/>
            <a:ext cx="8448727" cy="2020750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sz="1600" b="1" dirty="0" smtClean="0">
                <a:solidFill>
                  <a:schemeClr val="tx1"/>
                </a:solidFill>
              </a:rPr>
              <a:t>專利</a:t>
            </a:r>
            <a:endParaRPr lang="en-US" altLang="zh-TW" sz="1600" b="1" dirty="0" smtClean="0">
              <a:solidFill>
                <a:schemeClr val="tx1"/>
              </a:solidFill>
            </a:endParaRPr>
          </a:p>
          <a:p>
            <a:pPr marL="509588" lvl="1" indent="-242888">
              <a:lnSpc>
                <a:spcPct val="150000"/>
              </a:lnSpc>
              <a:spcBef>
                <a:spcPts val="0"/>
              </a:spcBef>
              <a:spcAft>
                <a:spcPts val="200"/>
              </a:spcAft>
              <a:buClr>
                <a:schemeClr val="bg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zh-TW" altLang="en-US" sz="1600" dirty="0">
                <a:solidFill>
                  <a:schemeClr val="tx1"/>
                </a:solidFill>
              </a:rPr>
              <a:t>技術為自有還是技術委辦服務</a:t>
            </a:r>
          </a:p>
          <a:p>
            <a:pPr marL="509588" lvl="1" indent="-242888">
              <a:lnSpc>
                <a:spcPct val="150000"/>
              </a:lnSpc>
              <a:spcBef>
                <a:spcPts val="0"/>
              </a:spcBef>
              <a:spcAft>
                <a:spcPts val="200"/>
              </a:spcAft>
              <a:buClr>
                <a:schemeClr val="bg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zh-TW" altLang="en-US" sz="1600" dirty="0">
                <a:solidFill>
                  <a:schemeClr val="tx1"/>
                </a:solidFill>
              </a:rPr>
              <a:t>重點技術專利為何</a:t>
            </a:r>
          </a:p>
          <a:p>
            <a:pPr marL="509588" lvl="1" indent="-242888">
              <a:lnSpc>
                <a:spcPct val="150000"/>
              </a:lnSpc>
              <a:spcBef>
                <a:spcPts val="0"/>
              </a:spcBef>
              <a:spcAft>
                <a:spcPts val="200"/>
              </a:spcAft>
              <a:buClr>
                <a:schemeClr val="bg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zh-TW" altLang="en-US" sz="1600" dirty="0">
                <a:solidFill>
                  <a:schemeClr val="tx1"/>
                </a:solidFill>
              </a:rPr>
              <a:t>重點市場的專利布局如何</a:t>
            </a:r>
          </a:p>
          <a:p>
            <a:pPr marL="509588" lvl="1" indent="-242888">
              <a:lnSpc>
                <a:spcPct val="150000"/>
              </a:lnSpc>
              <a:spcBef>
                <a:spcPts val="0"/>
              </a:spcBef>
              <a:spcAft>
                <a:spcPts val="200"/>
              </a:spcAft>
              <a:buClr>
                <a:schemeClr val="bg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zh-TW" altLang="en-US" sz="1600" dirty="0">
                <a:solidFill>
                  <a:schemeClr val="tx1"/>
                </a:solidFill>
              </a:rPr>
              <a:t>申請專利的資金</a:t>
            </a:r>
            <a:r>
              <a:rPr lang="zh-TW" altLang="en-US" sz="1600" dirty="0" smtClean="0">
                <a:solidFill>
                  <a:schemeClr val="tx1"/>
                </a:solidFill>
              </a:rPr>
              <a:t>規劃</a:t>
            </a:r>
            <a:r>
              <a:rPr lang="zh-TW" altLang="en-US" sz="1600" dirty="0">
                <a:solidFill>
                  <a:schemeClr val="tx1"/>
                </a:solidFill>
              </a:rPr>
              <a:t>，</a:t>
            </a:r>
            <a:r>
              <a:rPr lang="zh-TW" altLang="en-US" sz="1600" dirty="0" smtClean="0">
                <a:solidFill>
                  <a:schemeClr val="tx1"/>
                </a:solidFill>
              </a:rPr>
              <a:t>資金</a:t>
            </a:r>
            <a:r>
              <a:rPr lang="zh-TW" altLang="en-US" sz="1600" dirty="0">
                <a:solidFill>
                  <a:schemeClr val="tx1"/>
                </a:solidFill>
              </a:rPr>
              <a:t>不足如何取捨 </a:t>
            </a:r>
            <a:endParaRPr lang="en-US" altLang="zh-TW" sz="1600" dirty="0" smtClean="0">
              <a:solidFill>
                <a:schemeClr val="tx1"/>
              </a:solidFill>
            </a:endParaRPr>
          </a:p>
          <a:p>
            <a:pPr marL="509588" lvl="1" indent="-242888">
              <a:lnSpc>
                <a:spcPct val="150000"/>
              </a:lnSpc>
              <a:spcBef>
                <a:spcPts val="0"/>
              </a:spcBef>
              <a:spcAft>
                <a:spcPts val="200"/>
              </a:spcAft>
              <a:buClr>
                <a:schemeClr val="bg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zh-TW" altLang="en-US" sz="1600" dirty="0" smtClean="0">
                <a:solidFill>
                  <a:schemeClr val="tx1"/>
                </a:solidFill>
              </a:rPr>
              <a:t>未來</a:t>
            </a:r>
            <a:r>
              <a:rPr lang="zh-TW" altLang="en-US" sz="1600" dirty="0">
                <a:solidFill>
                  <a:schemeClr val="tx1"/>
                </a:solidFill>
              </a:rPr>
              <a:t>專利佈局規劃 </a:t>
            </a:r>
          </a:p>
        </p:txBody>
      </p:sp>
      <p:sp>
        <p:nvSpPr>
          <p:cNvPr id="7" name="矩形 6"/>
          <p:cNvSpPr/>
          <p:nvPr/>
        </p:nvSpPr>
        <p:spPr>
          <a:xfrm>
            <a:off x="341044" y="972000"/>
            <a:ext cx="8461911" cy="4163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已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申請未核准之專利清單：</a:t>
            </a:r>
          </a:p>
        </p:txBody>
      </p:sp>
    </p:spTree>
    <p:extLst>
      <p:ext uri="{BB962C8B-B14F-4D97-AF65-F5344CB8AC3E}">
        <p14:creationId xmlns:p14="http://schemas.microsoft.com/office/powerpoint/2010/main" val="272684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專利自評 </a:t>
            </a:r>
            <a:r>
              <a:rPr lang="zh-TW" altLang="en-US" dirty="0" smtClean="0"/>
              <a:t>（</a:t>
            </a:r>
            <a:r>
              <a:rPr lang="en-US" altLang="zh-TW" dirty="0" smtClean="0"/>
              <a:t>3/4</a:t>
            </a:r>
            <a:r>
              <a:rPr lang="zh-TW" altLang="en-US" dirty="0" smtClean="0"/>
              <a:t>）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9" name="內容版面配置區 2"/>
          <p:cNvSpPr>
            <a:spLocks noGrp="1"/>
          </p:cNvSpPr>
          <p:nvPr>
            <p:ph idx="1"/>
          </p:nvPr>
        </p:nvSpPr>
        <p:spPr>
          <a:xfrm>
            <a:off x="341045" y="1223315"/>
            <a:ext cx="8461911" cy="4995006"/>
          </a:xfrm>
        </p:spPr>
        <p:txBody>
          <a:bodyPr/>
          <a:lstStyle/>
          <a:p>
            <a:pPr marL="457200" lvl="1" indent="-457200">
              <a:spcAft>
                <a:spcPts val="200"/>
              </a:spcAft>
              <a:buFont typeface="+mj-lt"/>
              <a:buAutoNum type="arabicPeriod"/>
            </a:pPr>
            <a:r>
              <a:rPr lang="zh-TW" altLang="en-US" sz="2000" b="1" dirty="0" smtClean="0"/>
              <a:t>專利權</a:t>
            </a:r>
            <a:r>
              <a:rPr lang="zh-TW" altLang="en-US" sz="2000" b="1" dirty="0"/>
              <a:t>是否全部歸屬於計畫申請之學校</a:t>
            </a:r>
          </a:p>
          <a:p>
            <a:pPr marL="457200" lvl="2" indent="0">
              <a:spcAft>
                <a:spcPts val="200"/>
              </a:spcAft>
              <a:buNone/>
            </a:pPr>
            <a:r>
              <a:rPr lang="zh-TW" altLang="en-US" sz="2000" dirty="0" smtClean="0">
                <a:sym typeface="Wingdings 2" panose="05020102010507070707" pitchFamily="18" charset="2"/>
              </a:rPr>
              <a:t> </a:t>
            </a:r>
            <a:r>
              <a:rPr lang="zh-TW" altLang="en-US" sz="2000" dirty="0" smtClean="0"/>
              <a:t>是，計畫主持人是否為主要發明人</a:t>
            </a:r>
            <a:r>
              <a:rPr lang="zh-TW" altLang="en-US" sz="2000" dirty="0"/>
              <a:t>　</a:t>
            </a:r>
            <a:r>
              <a:rPr lang="zh-TW" altLang="en-US" sz="2000" dirty="0" smtClean="0">
                <a:sym typeface="Wingdings 2" panose="05020102010507070707" pitchFamily="18" charset="2"/>
              </a:rPr>
              <a:t> </a:t>
            </a:r>
            <a:r>
              <a:rPr lang="zh-TW" altLang="en-US" sz="2000" dirty="0" smtClean="0"/>
              <a:t>是　</a:t>
            </a:r>
            <a:r>
              <a:rPr lang="zh-TW" altLang="en-US" sz="2000" dirty="0">
                <a:sym typeface="Wingdings 2" panose="05020102010507070707" pitchFamily="18" charset="2"/>
              </a:rPr>
              <a:t>  </a:t>
            </a:r>
            <a:r>
              <a:rPr lang="zh-TW" altLang="en-US" sz="2000" dirty="0"/>
              <a:t>否</a:t>
            </a:r>
          </a:p>
          <a:p>
            <a:pPr marL="457200" lvl="2" indent="0">
              <a:spcAft>
                <a:spcPts val="200"/>
              </a:spcAft>
              <a:buNone/>
            </a:pPr>
            <a:r>
              <a:rPr lang="zh-TW" altLang="en-US" sz="2000" dirty="0" smtClean="0">
                <a:sym typeface="Wingdings 2" panose="05020102010507070707" pitchFamily="18" charset="2"/>
              </a:rPr>
              <a:t> </a:t>
            </a:r>
            <a:r>
              <a:rPr lang="zh-TW" altLang="en-US" sz="2000" dirty="0" smtClean="0"/>
              <a:t>否</a:t>
            </a:r>
            <a:r>
              <a:rPr lang="zh-TW" altLang="en-US" sz="2000" dirty="0"/>
              <a:t>，則請說明如何達成相關專利的專屬</a:t>
            </a:r>
            <a:r>
              <a:rPr lang="zh-TW" altLang="en-US" sz="2000" dirty="0" smtClean="0"/>
              <a:t>授權（若</a:t>
            </a:r>
            <a:r>
              <a:rPr lang="zh-TW" altLang="en-US" sz="2000" dirty="0"/>
              <a:t>需要額外支付權利金也請</a:t>
            </a:r>
            <a:r>
              <a:rPr lang="zh-TW" altLang="en-US" sz="2000" dirty="0" smtClean="0"/>
              <a:t>說明）</a:t>
            </a:r>
            <a:endParaRPr lang="en-US" altLang="zh-TW" sz="2000" dirty="0"/>
          </a:p>
          <a:p>
            <a:pPr marL="457200" lvl="1" indent="-457200">
              <a:spcAft>
                <a:spcPts val="200"/>
              </a:spcAft>
              <a:buFont typeface="+mj-lt"/>
              <a:buAutoNum type="arabicPeriod" startAt="2"/>
            </a:pPr>
            <a:r>
              <a:rPr lang="zh-TW" altLang="en-US" sz="2000" b="1" dirty="0" smtClean="0"/>
              <a:t>有</a:t>
            </a:r>
            <a:r>
              <a:rPr lang="zh-TW" altLang="en-US" sz="2000" b="1" dirty="0"/>
              <a:t>無智財權</a:t>
            </a:r>
            <a:r>
              <a:rPr lang="zh-TW" altLang="en-US" sz="2000" b="1" dirty="0" smtClean="0"/>
              <a:t>負責人（特別</a:t>
            </a:r>
            <a:r>
              <a:rPr lang="zh-TW" altLang="en-US" sz="2000" b="1" dirty="0"/>
              <a:t>是</a:t>
            </a:r>
            <a:r>
              <a:rPr lang="zh-TW" altLang="en-US" sz="2000" b="1" dirty="0" smtClean="0"/>
              <a:t>專利）</a:t>
            </a:r>
            <a:r>
              <a:rPr lang="en-US" altLang="zh-TW" sz="2000" b="1" dirty="0" smtClean="0"/>
              <a:t> </a:t>
            </a:r>
            <a:endParaRPr lang="en-US" altLang="zh-TW" sz="2000" b="1" dirty="0"/>
          </a:p>
          <a:p>
            <a:pPr marL="457200" lvl="2" indent="0">
              <a:spcAft>
                <a:spcPts val="200"/>
              </a:spcAft>
              <a:buNone/>
            </a:pPr>
            <a:r>
              <a:rPr lang="zh-TW" altLang="en-US" sz="2000" dirty="0" smtClean="0">
                <a:sym typeface="Wingdings 2" panose="05020102010507070707" pitchFamily="18" charset="2"/>
              </a:rPr>
              <a:t> </a:t>
            </a:r>
            <a:r>
              <a:rPr lang="zh-TW" altLang="en-US" sz="2000" dirty="0" smtClean="0"/>
              <a:t>有</a:t>
            </a:r>
            <a:r>
              <a:rPr lang="zh-TW" altLang="en-US" sz="2000" dirty="0"/>
              <a:t>，則請說明其智權及技術專業經歷</a:t>
            </a:r>
          </a:p>
          <a:p>
            <a:pPr marL="457200" lvl="2" indent="0">
              <a:spcAft>
                <a:spcPts val="200"/>
              </a:spcAft>
              <a:buNone/>
            </a:pPr>
            <a:r>
              <a:rPr lang="zh-TW" altLang="en-US" sz="2000" dirty="0" smtClean="0">
                <a:sym typeface="Wingdings 2" panose="05020102010507070707" pitchFamily="18" charset="2"/>
              </a:rPr>
              <a:t> </a:t>
            </a:r>
            <a:r>
              <a:rPr lang="zh-TW" altLang="en-US" sz="2000" dirty="0" smtClean="0"/>
              <a:t>無</a:t>
            </a:r>
            <a:endParaRPr lang="zh-TW" altLang="en-US" sz="2000" dirty="0"/>
          </a:p>
          <a:p>
            <a:pPr marL="457200" lvl="1" indent="-457200">
              <a:spcAft>
                <a:spcPts val="200"/>
              </a:spcAft>
              <a:buFont typeface="+mj-lt"/>
              <a:buAutoNum type="arabicPeriod" startAt="3"/>
            </a:pPr>
            <a:r>
              <a:rPr lang="zh-TW" altLang="en-US" sz="2000" b="1" dirty="0" smtClean="0"/>
              <a:t>有</a:t>
            </a:r>
            <a:r>
              <a:rPr lang="zh-TW" altLang="en-US" sz="2000" b="1" dirty="0"/>
              <a:t>無作過相關專利檢索或分析或</a:t>
            </a:r>
            <a:r>
              <a:rPr lang="zh-TW" altLang="en-US" sz="2000" b="1" dirty="0" smtClean="0"/>
              <a:t>專利（技術）鑑</a:t>
            </a:r>
            <a:r>
              <a:rPr lang="zh-TW" altLang="en-US" sz="2000" b="1" dirty="0"/>
              <a:t>價</a:t>
            </a:r>
          </a:p>
          <a:p>
            <a:pPr marL="457200" lvl="2" indent="0">
              <a:spcAft>
                <a:spcPts val="200"/>
              </a:spcAft>
              <a:buNone/>
            </a:pPr>
            <a:r>
              <a:rPr lang="zh-TW" altLang="en-US" sz="2000" dirty="0" smtClean="0">
                <a:sym typeface="Wingdings 2" panose="05020102010507070707" pitchFamily="18" charset="2"/>
              </a:rPr>
              <a:t> </a:t>
            </a:r>
            <a:r>
              <a:rPr lang="zh-TW" altLang="en-US" sz="2000" dirty="0" smtClean="0"/>
              <a:t>有</a:t>
            </a:r>
            <a:r>
              <a:rPr lang="zh-TW" altLang="en-US" sz="2000" dirty="0"/>
              <a:t>，則請說明分析或鑑價方法、流程及結果並提相關報告</a:t>
            </a:r>
          </a:p>
          <a:p>
            <a:pPr marL="457200" lvl="2" indent="0">
              <a:spcAft>
                <a:spcPts val="200"/>
              </a:spcAft>
              <a:buNone/>
            </a:pPr>
            <a:r>
              <a:rPr lang="zh-TW" altLang="en-US" sz="2000" dirty="0" smtClean="0">
                <a:sym typeface="Wingdings 2" panose="05020102010507070707" pitchFamily="18" charset="2"/>
              </a:rPr>
              <a:t> </a:t>
            </a:r>
            <a:r>
              <a:rPr lang="zh-TW" altLang="en-US" sz="2000" dirty="0" smtClean="0"/>
              <a:t>無</a:t>
            </a:r>
            <a:endParaRPr lang="zh-TW" altLang="en-US" sz="2000" dirty="0"/>
          </a:p>
          <a:p>
            <a:pPr marL="342900" lvl="1" indent="-342900">
              <a:spcAft>
                <a:spcPts val="200"/>
              </a:spcAft>
            </a:pPr>
            <a:endParaRPr lang="en-US" altLang="zh-TW" sz="2000" b="1" dirty="0"/>
          </a:p>
          <a:p>
            <a:pPr marL="266700" lvl="1" indent="0">
              <a:spcAft>
                <a:spcPts val="200"/>
              </a:spcAft>
              <a:buNone/>
            </a:pPr>
            <a:endParaRPr lang="en-US" altLang="zh-TW" sz="2000" b="1" dirty="0"/>
          </a:p>
        </p:txBody>
      </p:sp>
    </p:spTree>
    <p:extLst>
      <p:ext uri="{BB962C8B-B14F-4D97-AF65-F5344CB8AC3E}">
        <p14:creationId xmlns:p14="http://schemas.microsoft.com/office/powerpoint/2010/main" val="281433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專利自評 </a:t>
            </a:r>
            <a:r>
              <a:rPr lang="zh-TW" altLang="en-US" dirty="0" smtClean="0"/>
              <a:t>（</a:t>
            </a:r>
            <a:r>
              <a:rPr lang="en-US" altLang="zh-TW" dirty="0" smtClean="0"/>
              <a:t>4</a:t>
            </a:r>
            <a:r>
              <a:rPr lang="en-US" altLang="zh-TW" dirty="0" smtClean="0"/>
              <a:t>/4</a:t>
            </a:r>
            <a:r>
              <a:rPr lang="zh-TW" altLang="en-US" dirty="0" smtClean="0"/>
              <a:t>）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9" name="內容版面配置區 2"/>
          <p:cNvSpPr>
            <a:spLocks noGrp="1"/>
          </p:cNvSpPr>
          <p:nvPr>
            <p:ph idx="1"/>
          </p:nvPr>
        </p:nvSpPr>
        <p:spPr>
          <a:xfrm>
            <a:off x="341045" y="1223315"/>
            <a:ext cx="8461911" cy="4995006"/>
          </a:xfrm>
        </p:spPr>
        <p:txBody>
          <a:bodyPr/>
          <a:lstStyle/>
          <a:p>
            <a:pPr marL="457200" lvl="1" indent="-457200">
              <a:spcAft>
                <a:spcPts val="200"/>
              </a:spcAft>
              <a:buFont typeface="+mj-lt"/>
              <a:buAutoNum type="arabicPeriod" startAt="4"/>
            </a:pPr>
            <a:r>
              <a:rPr lang="zh-TW" altLang="en-US" sz="2000" b="1" dirty="0" smtClean="0"/>
              <a:t>如有涉及軟體開發之計畫，則需另行敘明未來新創公司與申請機構約定原始碼使用、維護及後續研發等項目之權利與義務規劃</a:t>
            </a:r>
            <a:endParaRPr lang="zh-TW" altLang="en-US" sz="2000" b="1" dirty="0"/>
          </a:p>
          <a:p>
            <a:pPr marL="457200" lvl="2" indent="0">
              <a:spcAft>
                <a:spcPts val="200"/>
              </a:spcAft>
              <a:buNone/>
            </a:pPr>
            <a:endParaRPr lang="en-US" altLang="zh-TW" sz="2000" b="1" dirty="0"/>
          </a:p>
          <a:p>
            <a:pPr marL="266700" lvl="1" indent="0">
              <a:spcAft>
                <a:spcPts val="200"/>
              </a:spcAft>
              <a:buNone/>
            </a:pPr>
            <a:endParaRPr lang="en-US" altLang="zh-TW" sz="2000" b="1" dirty="0"/>
          </a:p>
        </p:txBody>
      </p:sp>
    </p:spTree>
    <p:extLst>
      <p:ext uri="{BB962C8B-B14F-4D97-AF65-F5344CB8AC3E}">
        <p14:creationId xmlns:p14="http://schemas.microsoft.com/office/powerpoint/2010/main" val="110421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出場方式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9" name="內容版面配置區 2"/>
          <p:cNvSpPr>
            <a:spLocks noGrp="1"/>
          </p:cNvSpPr>
          <p:nvPr>
            <p:ph idx="1"/>
          </p:nvPr>
        </p:nvSpPr>
        <p:spPr>
          <a:xfrm>
            <a:off x="341045" y="1223315"/>
            <a:ext cx="8461911" cy="4995006"/>
          </a:xfrm>
        </p:spPr>
        <p:txBody>
          <a:bodyPr/>
          <a:lstStyle/>
          <a:p>
            <a:pPr marL="457200" lvl="1" indent="-457200">
              <a:spcAft>
                <a:spcPts val="200"/>
              </a:spcAft>
              <a:buFont typeface="+mj-lt"/>
              <a:buAutoNum type="arabicPeriod"/>
            </a:pPr>
            <a:r>
              <a:rPr lang="zh-TW" altLang="en-US" sz="2000" b="1" dirty="0"/>
              <a:t>預計出場方式：成立並經營新創公司或團隊被其他公司購併</a:t>
            </a:r>
          </a:p>
          <a:p>
            <a:pPr marL="457200" lvl="1" indent="-457200">
              <a:spcAft>
                <a:spcPts val="200"/>
              </a:spcAft>
              <a:buFont typeface="+mj-lt"/>
              <a:buAutoNum type="arabicPeriod"/>
            </a:pPr>
            <a:r>
              <a:rPr lang="zh-TW" altLang="en-US" sz="2000" b="1" dirty="0" smtClean="0"/>
              <a:t>是否</a:t>
            </a:r>
            <a:r>
              <a:rPr lang="zh-TW" altLang="en-US" sz="2000" b="1" dirty="0"/>
              <a:t>有天使、創投或其他法人對此技術、產品、或營運模式有興趣</a:t>
            </a:r>
            <a:r>
              <a:rPr lang="en-US" altLang="zh-TW" sz="2000" b="1" dirty="0"/>
              <a:t>? </a:t>
            </a:r>
            <a:r>
              <a:rPr lang="zh-TW" altLang="en-US" sz="2000" b="1" dirty="0"/>
              <a:t>請簡述接觸對象及概要</a:t>
            </a:r>
          </a:p>
          <a:p>
            <a:pPr marL="457200" lvl="1" indent="-457200">
              <a:spcAft>
                <a:spcPts val="200"/>
              </a:spcAft>
              <a:buFont typeface="+mj-lt"/>
              <a:buAutoNum type="arabicPeriod"/>
            </a:pPr>
            <a:r>
              <a:rPr lang="zh-TW" altLang="en-US" sz="2000" b="1" dirty="0" smtClean="0"/>
              <a:t>若要</a:t>
            </a:r>
            <a:r>
              <a:rPr lang="zh-TW" altLang="en-US" sz="2000" b="1" dirty="0"/>
              <a:t>讓整個團隊與技術加入一家</a:t>
            </a:r>
            <a:r>
              <a:rPr lang="zh-TW" altLang="en-US" sz="2000" b="1" dirty="0" smtClean="0"/>
              <a:t>公司（</a:t>
            </a:r>
            <a:r>
              <a:rPr lang="en-US" altLang="zh-TW" sz="2000" b="1" dirty="0" smtClean="0"/>
              <a:t>M&amp;A</a:t>
            </a:r>
            <a:r>
              <a:rPr lang="zh-TW" altLang="en-US" sz="2000" b="1" dirty="0" smtClean="0"/>
              <a:t>）</a:t>
            </a:r>
            <a:r>
              <a:rPr lang="en-US" altLang="zh-TW" sz="2000" b="1" dirty="0" smtClean="0"/>
              <a:t>? </a:t>
            </a:r>
            <a:r>
              <a:rPr lang="zh-TW" altLang="en-US" sz="2000" b="1" dirty="0"/>
              <a:t>請問可能的公司有哪些，並請簡述可能對象及概要</a:t>
            </a:r>
          </a:p>
          <a:p>
            <a:pPr marL="342900" lvl="1" indent="-342900">
              <a:spcAft>
                <a:spcPts val="200"/>
              </a:spcAft>
            </a:pPr>
            <a:endParaRPr lang="en-US" altLang="zh-TW" sz="2000" b="1" dirty="0"/>
          </a:p>
          <a:p>
            <a:pPr marL="266700" lvl="1" indent="0">
              <a:spcAft>
                <a:spcPts val="200"/>
              </a:spcAft>
              <a:buNone/>
            </a:pPr>
            <a:endParaRPr lang="en-US" altLang="zh-TW" sz="2000" b="1" dirty="0"/>
          </a:p>
        </p:txBody>
      </p:sp>
    </p:spTree>
    <p:extLst>
      <p:ext uri="{BB962C8B-B14F-4D97-AF65-F5344CB8AC3E}">
        <p14:creationId xmlns:p14="http://schemas.microsoft.com/office/powerpoint/2010/main" val="217958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核心技術競爭力與競爭對手說明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團隊的核心競爭力是什麼</a:t>
            </a:r>
            <a:r>
              <a:rPr lang="zh-TW" altLang="en-US" b="1" dirty="0" smtClean="0"/>
              <a:t>？</a:t>
            </a:r>
            <a:endParaRPr lang="en-US" altLang="zh-TW" b="1" dirty="0" smtClean="0"/>
          </a:p>
          <a:p>
            <a:pPr marL="509588" lvl="1" indent="-242888"/>
            <a:r>
              <a:rPr lang="zh-TW" altLang="en-US" sz="2000" dirty="0">
                <a:solidFill>
                  <a:schemeClr val="bg1">
                    <a:lumMod val="50000"/>
                  </a:schemeClr>
                </a:solidFill>
              </a:rPr>
              <a:t>潛在競爭對手有哪些？ </a:t>
            </a:r>
            <a:endParaRPr lang="en-US" altLang="zh-TW" sz="2000" dirty="0">
              <a:solidFill>
                <a:schemeClr val="bg1">
                  <a:lumMod val="50000"/>
                </a:schemeClr>
              </a:solidFill>
            </a:endParaRPr>
          </a:p>
          <a:p>
            <a:pPr marL="509588" lvl="1" indent="-242888"/>
            <a:r>
              <a:rPr lang="zh-TW" altLang="en-US" sz="2000" dirty="0">
                <a:solidFill>
                  <a:schemeClr val="bg1">
                    <a:lumMod val="50000"/>
                  </a:schemeClr>
                </a:solidFill>
              </a:rPr>
              <a:t>商業估值分別是多少</a:t>
            </a:r>
            <a:r>
              <a:rPr lang="zh-TW" altLang="en-US" sz="2000" dirty="0" smtClean="0">
                <a:solidFill>
                  <a:schemeClr val="bg1">
                    <a:lumMod val="50000"/>
                  </a:schemeClr>
                </a:solidFill>
              </a:rPr>
              <a:t>？（請</a:t>
            </a:r>
            <a:r>
              <a:rPr lang="zh-TW" altLang="en-US" sz="2000" dirty="0">
                <a:solidFill>
                  <a:schemeClr val="bg1">
                    <a:lumMod val="50000"/>
                  </a:schemeClr>
                </a:solidFill>
              </a:rPr>
              <a:t>填寫</a:t>
            </a:r>
            <a:r>
              <a:rPr lang="en-US" altLang="zh-TW" sz="2000" dirty="0">
                <a:solidFill>
                  <a:schemeClr val="bg1">
                    <a:lumMod val="50000"/>
                  </a:schemeClr>
                </a:solidFill>
              </a:rPr>
              <a:t>3-5</a:t>
            </a:r>
            <a:r>
              <a:rPr lang="zh-TW" altLang="en-US" sz="2000" dirty="0">
                <a:solidFill>
                  <a:schemeClr val="bg1">
                    <a:lumMod val="50000"/>
                  </a:schemeClr>
                </a:solidFill>
              </a:rPr>
              <a:t>家競爭</a:t>
            </a:r>
            <a:r>
              <a:rPr lang="zh-TW" altLang="en-US" sz="2000" dirty="0" smtClean="0">
                <a:solidFill>
                  <a:schemeClr val="bg1">
                    <a:lumMod val="50000"/>
                  </a:schemeClr>
                </a:solidFill>
              </a:rPr>
              <a:t>對手）</a:t>
            </a:r>
            <a:endParaRPr lang="en-US" altLang="zh-TW" sz="2000" dirty="0">
              <a:solidFill>
                <a:schemeClr val="bg1">
                  <a:lumMod val="50000"/>
                </a:schemeClr>
              </a:solidFill>
            </a:endParaRPr>
          </a:p>
          <a:p>
            <a:pPr marL="509588" lvl="1" indent="-242888"/>
            <a:r>
              <a:rPr lang="zh-TW" altLang="en-US" sz="2000" dirty="0">
                <a:solidFill>
                  <a:schemeClr val="bg1">
                    <a:lumMod val="50000"/>
                  </a:schemeClr>
                </a:solidFill>
              </a:rPr>
              <a:t>如何跨過競爭對手所建立的</a:t>
            </a:r>
            <a:r>
              <a:rPr lang="en-US" altLang="zh-TW" sz="2000" dirty="0">
                <a:solidFill>
                  <a:schemeClr val="bg1">
                    <a:lumMod val="50000"/>
                  </a:schemeClr>
                </a:solidFill>
              </a:rPr>
              <a:t>entry barrier</a:t>
            </a:r>
            <a:r>
              <a:rPr lang="zh-TW" altLang="en-US" sz="2000" dirty="0">
                <a:solidFill>
                  <a:schemeClr val="bg1">
                    <a:lumMod val="50000"/>
                  </a:schemeClr>
                </a:solidFill>
              </a:rPr>
              <a:t>？</a:t>
            </a:r>
            <a:endParaRPr lang="en-US" altLang="zh-TW" sz="2000" dirty="0">
              <a:solidFill>
                <a:schemeClr val="bg1">
                  <a:lumMod val="50000"/>
                </a:schemeClr>
              </a:solidFill>
            </a:endParaRPr>
          </a:p>
          <a:p>
            <a:pPr marL="509588" lvl="1" indent="-242888"/>
            <a:r>
              <a:rPr lang="zh-TW" altLang="en-US" sz="2000" dirty="0" smtClean="0">
                <a:solidFill>
                  <a:schemeClr val="bg1">
                    <a:lumMod val="50000"/>
                  </a:schemeClr>
                </a:solidFill>
              </a:rPr>
              <a:t>針對</a:t>
            </a:r>
            <a:r>
              <a:rPr lang="zh-TW" altLang="en-US" sz="2000" dirty="0">
                <a:solidFill>
                  <a:schemeClr val="bg1">
                    <a:lumMod val="50000"/>
                  </a:schemeClr>
                </a:solidFill>
              </a:rPr>
              <a:t>出場後第一個產品或技術詳述，若有多項技術或產品請分頁填寫</a:t>
            </a:r>
            <a:endParaRPr lang="en-US" altLang="zh-TW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25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大綱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41045" y="972132"/>
            <a:ext cx="8461911" cy="5384219"/>
          </a:xfrm>
        </p:spPr>
        <p:txBody>
          <a:bodyPr>
            <a:noAutofit/>
          </a:bodyPr>
          <a:lstStyle/>
          <a:p>
            <a:pPr marL="546100" indent="-457200"/>
            <a:r>
              <a:rPr lang="zh-TW" altLang="en-US" dirty="0"/>
              <a:t>客戶、技術、與產品說明</a:t>
            </a:r>
            <a:r>
              <a:rPr lang="en-US" altLang="zh-TW" b="1" dirty="0" smtClean="0">
                <a:solidFill>
                  <a:srgbClr val="0000FF"/>
                </a:solidFill>
              </a:rPr>
              <a:t>(30%)</a:t>
            </a:r>
            <a:endParaRPr lang="zh-TW" altLang="en-US" b="1" dirty="0">
              <a:solidFill>
                <a:srgbClr val="0000FF"/>
              </a:solidFill>
            </a:endParaRPr>
          </a:p>
          <a:p>
            <a:pPr marL="546100" indent="-457200"/>
            <a:r>
              <a:rPr lang="zh-TW" altLang="en-US" dirty="0" smtClean="0"/>
              <a:t>商業</a:t>
            </a:r>
            <a:r>
              <a:rPr lang="zh-TW" altLang="en-US" dirty="0"/>
              <a:t>模式匯總</a:t>
            </a:r>
            <a:r>
              <a:rPr lang="zh-TW" altLang="en-US" dirty="0" smtClean="0"/>
              <a:t>分析</a:t>
            </a:r>
            <a:r>
              <a:rPr lang="en-US" altLang="zh-TW" dirty="0" smtClean="0"/>
              <a:t>(</a:t>
            </a:r>
            <a:r>
              <a:rPr lang="zh-TW" altLang="en-US" dirty="0" smtClean="0"/>
              <a:t>非生技類</a:t>
            </a:r>
            <a:r>
              <a:rPr lang="en-US" altLang="zh-TW" dirty="0" smtClean="0"/>
              <a:t>)/</a:t>
            </a:r>
            <a:r>
              <a:rPr lang="zh-TW" altLang="en-US" dirty="0" smtClean="0"/>
              <a:t>市場價值與定位</a:t>
            </a:r>
            <a:r>
              <a:rPr lang="en-US" altLang="zh-TW" dirty="0" smtClean="0"/>
              <a:t>(</a:t>
            </a:r>
            <a:r>
              <a:rPr lang="zh-TW" altLang="en-US" dirty="0" smtClean="0"/>
              <a:t>生技類</a:t>
            </a:r>
            <a:r>
              <a:rPr lang="en-US" altLang="zh-TW" dirty="0" smtClean="0"/>
              <a:t>)</a:t>
            </a:r>
            <a:r>
              <a:rPr lang="en-US" altLang="zh-TW" b="1" dirty="0" smtClean="0">
                <a:solidFill>
                  <a:srgbClr val="0000FF"/>
                </a:solidFill>
              </a:rPr>
              <a:t>(</a:t>
            </a:r>
            <a:r>
              <a:rPr lang="en-US" altLang="zh-TW" b="1" dirty="0">
                <a:solidFill>
                  <a:srgbClr val="0000FF"/>
                </a:solidFill>
              </a:rPr>
              <a:t>10%)</a:t>
            </a:r>
          </a:p>
          <a:p>
            <a:pPr marL="546100" indent="-457200"/>
            <a:r>
              <a:rPr lang="zh-TW" altLang="en-US" dirty="0" smtClean="0"/>
              <a:t>產業分析</a:t>
            </a:r>
            <a:r>
              <a:rPr lang="en-US" altLang="zh-TW" b="1" dirty="0" smtClean="0">
                <a:solidFill>
                  <a:srgbClr val="0000FF"/>
                </a:solidFill>
              </a:rPr>
              <a:t>(10</a:t>
            </a:r>
            <a:r>
              <a:rPr lang="en-US" altLang="zh-TW" b="1" dirty="0">
                <a:solidFill>
                  <a:srgbClr val="0000FF"/>
                </a:solidFill>
              </a:rPr>
              <a:t>%)</a:t>
            </a:r>
          </a:p>
          <a:p>
            <a:pPr marL="546100" indent="-457200"/>
            <a:r>
              <a:rPr lang="zh-TW" altLang="en-US" dirty="0" smtClean="0"/>
              <a:t>獲利模式</a:t>
            </a:r>
            <a:r>
              <a:rPr lang="en-US" altLang="zh-TW" b="1" dirty="0">
                <a:solidFill>
                  <a:srgbClr val="0000FF"/>
                </a:solidFill>
              </a:rPr>
              <a:t>(20%)</a:t>
            </a:r>
            <a:endParaRPr lang="zh-TW" altLang="en-US" b="1" dirty="0">
              <a:solidFill>
                <a:srgbClr val="0000FF"/>
              </a:solidFill>
            </a:endParaRPr>
          </a:p>
          <a:p>
            <a:pPr marL="546100" indent="-457200"/>
            <a:r>
              <a:rPr lang="zh-TW" altLang="en-US" dirty="0" smtClean="0"/>
              <a:t>創業里程碑</a:t>
            </a:r>
            <a:r>
              <a:rPr lang="en-US" altLang="zh-TW" b="1" dirty="0">
                <a:solidFill>
                  <a:srgbClr val="0000FF"/>
                </a:solidFill>
              </a:rPr>
              <a:t>(20%)</a:t>
            </a:r>
          </a:p>
          <a:p>
            <a:pPr marL="546100" indent="-457200"/>
            <a:r>
              <a:rPr lang="zh-TW" altLang="en-US" dirty="0"/>
              <a:t>競爭力</a:t>
            </a:r>
            <a:r>
              <a:rPr lang="zh-TW" altLang="en-US" dirty="0" smtClean="0"/>
              <a:t>分析</a:t>
            </a:r>
            <a:r>
              <a:rPr lang="en-US" altLang="zh-TW" b="1" dirty="0" smtClean="0">
                <a:solidFill>
                  <a:srgbClr val="0000FF"/>
                </a:solidFill>
              </a:rPr>
              <a:t>(10%)</a:t>
            </a:r>
            <a:endParaRPr lang="zh-TW" altLang="en-US" b="1" dirty="0">
              <a:solidFill>
                <a:srgbClr val="0000FF"/>
              </a:solidFill>
            </a:endParaRPr>
          </a:p>
          <a:p>
            <a:pPr marL="1003300" lvl="1" indent="-457200"/>
            <a:r>
              <a:rPr lang="zh-TW" altLang="en-US" dirty="0"/>
              <a:t>核心技術競爭力與競爭對手</a:t>
            </a:r>
            <a:r>
              <a:rPr lang="zh-TW" altLang="en-US" dirty="0" smtClean="0"/>
              <a:t>說明</a:t>
            </a:r>
            <a:r>
              <a:rPr lang="en-US" altLang="zh-TW" b="1" dirty="0" smtClean="0">
                <a:solidFill>
                  <a:srgbClr val="0000FF"/>
                </a:solidFill>
              </a:rPr>
              <a:t>(8%)</a:t>
            </a:r>
            <a:endParaRPr lang="zh-TW" altLang="en-US" dirty="0"/>
          </a:p>
          <a:p>
            <a:pPr marL="1003300" lvl="1" indent="-457200"/>
            <a:r>
              <a:rPr lang="en-US" altLang="zh-TW" dirty="0" smtClean="0"/>
              <a:t>SWOT</a:t>
            </a:r>
            <a:r>
              <a:rPr lang="zh-TW" altLang="en-US" dirty="0" smtClean="0"/>
              <a:t>分析</a:t>
            </a:r>
            <a:r>
              <a:rPr lang="en-US" altLang="zh-TW" b="1" dirty="0" smtClean="0">
                <a:solidFill>
                  <a:srgbClr val="0000FF"/>
                </a:solidFill>
              </a:rPr>
              <a:t>(2%)</a:t>
            </a:r>
            <a:endParaRPr lang="zh-TW" altLang="en-US" dirty="0"/>
          </a:p>
          <a:p>
            <a:pPr marL="546100" indent="-457200"/>
            <a:r>
              <a:rPr lang="zh-TW" altLang="en-US" dirty="0" smtClean="0"/>
              <a:t>查核</a:t>
            </a:r>
            <a:r>
              <a:rPr lang="zh-TW" altLang="en-US" dirty="0"/>
              <a:t>點</a:t>
            </a:r>
            <a:r>
              <a:rPr lang="zh-TW" altLang="en-US" dirty="0" smtClean="0"/>
              <a:t>規劃</a:t>
            </a:r>
            <a:endParaRPr lang="en-US" altLang="zh-TW" b="1" dirty="0">
              <a:solidFill>
                <a:srgbClr val="0000FF"/>
              </a:solidFill>
            </a:endParaRPr>
          </a:p>
          <a:p>
            <a:pPr marL="546100" indent="-457200"/>
            <a:r>
              <a:rPr lang="zh-TW" altLang="en-US" dirty="0"/>
              <a:t>申請</a:t>
            </a:r>
            <a:r>
              <a:rPr lang="zh-TW" altLang="en-US" dirty="0" smtClean="0"/>
              <a:t>補助經費</a:t>
            </a:r>
            <a:endParaRPr lang="zh-TW" altLang="en-US" dirty="0"/>
          </a:p>
          <a:p>
            <a:pPr marL="546100" indent="-457200"/>
            <a:r>
              <a:rPr lang="zh-TW" altLang="en-US" dirty="0" smtClean="0"/>
              <a:t>出場</a:t>
            </a:r>
            <a:r>
              <a:rPr lang="zh-TW" altLang="en-US" dirty="0"/>
              <a:t>後之其他規劃自評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61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SWOT</a:t>
            </a:r>
            <a:r>
              <a:rPr lang="zh-TW" altLang="en-US" dirty="0" smtClean="0"/>
              <a:t>分析</a:t>
            </a:r>
            <a:r>
              <a:rPr lang="zh-TW" altLang="en-US" sz="2700" dirty="0">
                <a:solidFill>
                  <a:schemeClr val="bg1">
                    <a:lumMod val="50000"/>
                  </a:schemeClr>
                </a:solidFill>
              </a:rPr>
              <a:t>（生技醫藥類自評選填）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745556" y="6375011"/>
            <a:ext cx="2057400" cy="365125"/>
          </a:xfrm>
        </p:spPr>
        <p:txBody>
          <a:bodyPr/>
          <a:lstStyle/>
          <a:p>
            <a:fld id="{6113E31D-E2AB-40D1-8B51-AFA5AFEF393A}" type="slidenum">
              <a:rPr lang="en-US" smtClean="0"/>
              <a:pPr/>
              <a:t>20</a:t>
            </a:fld>
            <a:endParaRPr lang="en-US" dirty="0"/>
          </a:p>
        </p:txBody>
      </p:sp>
      <p:grpSp>
        <p:nvGrpSpPr>
          <p:cNvPr id="43" name="群組 42"/>
          <p:cNvGrpSpPr/>
          <p:nvPr/>
        </p:nvGrpSpPr>
        <p:grpSpPr>
          <a:xfrm>
            <a:off x="417261" y="1356049"/>
            <a:ext cx="8286221" cy="5013666"/>
            <a:chOff x="417261" y="1356049"/>
            <a:chExt cx="8286221" cy="5013666"/>
          </a:xfrm>
        </p:grpSpPr>
        <p:sp>
          <p:nvSpPr>
            <p:cNvPr id="10" name="Rectangle 2"/>
            <p:cNvSpPr/>
            <p:nvPr/>
          </p:nvSpPr>
          <p:spPr bwMode="auto">
            <a:xfrm>
              <a:off x="423482" y="1356049"/>
              <a:ext cx="4140000" cy="2505064"/>
            </a:xfrm>
            <a:prstGeom prst="rect">
              <a:avLst/>
            </a:prstGeom>
            <a:noFill/>
            <a:ln w="9525" cap="flat" cmpd="sng" algn="ctr">
              <a:solidFill>
                <a:srgbClr val="004E6E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 extrusionH="1003300"/>
          </p:spPr>
          <p:txBody>
            <a:bodyPr/>
            <a:lstStyle/>
            <a:p>
              <a:pPr>
                <a:buFont typeface="Times New Roman" pitchFamily="16" charset="0"/>
                <a:buNone/>
                <a:defRPr/>
              </a:pPr>
              <a:endParaRPr lang="en-US" sz="1633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8" name="Rectangle 11"/>
            <p:cNvSpPr/>
            <p:nvPr/>
          </p:nvSpPr>
          <p:spPr bwMode="auto">
            <a:xfrm>
              <a:off x="423483" y="1356049"/>
              <a:ext cx="668160" cy="668160"/>
            </a:xfrm>
            <a:prstGeom prst="rect">
              <a:avLst/>
            </a:prstGeom>
            <a:solidFill>
              <a:srgbClr val="004E6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 extrusionH="1003300"/>
          </p:spPr>
          <p:txBody>
            <a:bodyPr anchor="ctr"/>
            <a:lstStyle/>
            <a:p>
              <a:pPr algn="ctr">
                <a:buFont typeface="Times New Roman" pitchFamily="16" charset="0"/>
                <a:buNone/>
                <a:defRPr/>
              </a:pPr>
              <a:r>
                <a:rPr lang="en-US" altLang="zh-TW" sz="3600" b="1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S</a:t>
              </a:r>
              <a:endParaRPr 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8" name="TextBox 16"/>
            <p:cNvSpPr txBox="1">
              <a:spLocks noChangeArrowheads="1"/>
            </p:cNvSpPr>
            <p:nvPr/>
          </p:nvSpPr>
          <p:spPr bwMode="auto">
            <a:xfrm>
              <a:off x="1091643" y="1356049"/>
              <a:ext cx="3179520" cy="750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Strengths</a:t>
              </a:r>
              <a:endParaRPr 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lnSpc>
                  <a:spcPct val="150000"/>
                </a:lnSpc>
              </a:pPr>
              <a:r>
                <a:rPr lang="zh-TW" altLang="en-US" sz="14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（至少列</a:t>
              </a:r>
              <a:r>
                <a:rPr lang="en-US" altLang="zh-TW" sz="14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3-5</a:t>
              </a:r>
              <a:r>
                <a:rPr lang="zh-TW" altLang="en-US" sz="14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項）</a:t>
              </a:r>
              <a:endParaRPr lang="en-US" altLang="zh-TW" sz="1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0" name="Rectangle 2"/>
            <p:cNvSpPr/>
            <p:nvPr/>
          </p:nvSpPr>
          <p:spPr bwMode="auto">
            <a:xfrm>
              <a:off x="4563482" y="1356049"/>
              <a:ext cx="4140000" cy="2505064"/>
            </a:xfrm>
            <a:prstGeom prst="rect">
              <a:avLst/>
            </a:prstGeom>
            <a:noFill/>
            <a:ln w="9525" cap="flat" cmpd="sng" algn="ctr">
              <a:solidFill>
                <a:srgbClr val="004E6E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 extrusionH="1003300"/>
          </p:spPr>
          <p:txBody>
            <a:bodyPr/>
            <a:lstStyle/>
            <a:p>
              <a:pPr>
                <a:buFont typeface="Times New Roman" pitchFamily="16" charset="0"/>
                <a:buNone/>
                <a:defRPr/>
              </a:pPr>
              <a:endParaRPr lang="en-US" sz="1633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1" name="Rectangle 11"/>
            <p:cNvSpPr/>
            <p:nvPr/>
          </p:nvSpPr>
          <p:spPr bwMode="auto">
            <a:xfrm>
              <a:off x="4563483" y="1356049"/>
              <a:ext cx="668160" cy="668160"/>
            </a:xfrm>
            <a:prstGeom prst="rect">
              <a:avLst/>
            </a:prstGeom>
            <a:solidFill>
              <a:srgbClr val="004E6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 extrusionH="1003300"/>
          </p:spPr>
          <p:txBody>
            <a:bodyPr anchor="ctr"/>
            <a:lstStyle/>
            <a:p>
              <a:pPr algn="ctr">
                <a:buFont typeface="Times New Roman" pitchFamily="16" charset="0"/>
                <a:buNone/>
                <a:defRPr/>
              </a:pPr>
              <a:r>
                <a:rPr lang="en-US" altLang="zh-TW" sz="3600" b="1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W</a:t>
              </a:r>
              <a:endParaRPr 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2" name="TextBox 16"/>
            <p:cNvSpPr txBox="1">
              <a:spLocks noChangeArrowheads="1"/>
            </p:cNvSpPr>
            <p:nvPr/>
          </p:nvSpPr>
          <p:spPr bwMode="auto">
            <a:xfrm>
              <a:off x="5231643" y="1356049"/>
              <a:ext cx="3179520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Weaknesses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（</a:t>
              </a:r>
              <a:r>
                <a:rPr lang="zh-TW" altLang="en-US" sz="14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至少</a:t>
              </a:r>
              <a:r>
                <a:rPr lang="zh-TW" altLang="en-US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列</a:t>
              </a:r>
              <a:r>
                <a:rPr lang="en-US" altLang="zh-TW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3-5</a:t>
              </a:r>
              <a:r>
                <a:rPr lang="zh-TW" altLang="en-US" sz="14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項）</a:t>
              </a:r>
              <a:endPara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3" name="Rectangle 2"/>
            <p:cNvSpPr/>
            <p:nvPr/>
          </p:nvSpPr>
          <p:spPr bwMode="auto">
            <a:xfrm>
              <a:off x="4563482" y="3864651"/>
              <a:ext cx="4140000" cy="2505064"/>
            </a:xfrm>
            <a:prstGeom prst="rect">
              <a:avLst/>
            </a:prstGeom>
            <a:noFill/>
            <a:ln w="9525" cap="flat" cmpd="sng" algn="ctr">
              <a:solidFill>
                <a:srgbClr val="004E6E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 extrusionH="1003300"/>
          </p:spPr>
          <p:txBody>
            <a:bodyPr/>
            <a:lstStyle/>
            <a:p>
              <a:pPr>
                <a:buFont typeface="Times New Roman" pitchFamily="16" charset="0"/>
                <a:buNone/>
                <a:defRPr/>
              </a:pPr>
              <a:endParaRPr lang="en-US" sz="1633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4" name="Rectangle 11"/>
            <p:cNvSpPr/>
            <p:nvPr/>
          </p:nvSpPr>
          <p:spPr bwMode="auto">
            <a:xfrm>
              <a:off x="4563483" y="3864651"/>
              <a:ext cx="668160" cy="668160"/>
            </a:xfrm>
            <a:prstGeom prst="rect">
              <a:avLst/>
            </a:prstGeom>
            <a:solidFill>
              <a:srgbClr val="004E6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 extrusionH="1003300"/>
          </p:spPr>
          <p:txBody>
            <a:bodyPr anchor="ctr"/>
            <a:lstStyle/>
            <a:p>
              <a:pPr algn="ctr">
                <a:buFont typeface="Times New Roman" pitchFamily="16" charset="0"/>
                <a:buNone/>
                <a:defRPr/>
              </a:pPr>
              <a:r>
                <a:rPr lang="en-US" altLang="zh-TW" sz="3600" b="1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T</a:t>
              </a:r>
              <a:endParaRPr 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5" name="TextBox 16"/>
            <p:cNvSpPr txBox="1">
              <a:spLocks noChangeArrowheads="1"/>
            </p:cNvSpPr>
            <p:nvPr/>
          </p:nvSpPr>
          <p:spPr bwMode="auto">
            <a:xfrm>
              <a:off x="5231643" y="3864651"/>
              <a:ext cx="3179520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Threats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（</a:t>
              </a:r>
              <a:r>
                <a:rPr lang="zh-TW" altLang="en-US" sz="14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至少</a:t>
              </a:r>
              <a:r>
                <a:rPr lang="zh-TW" altLang="en-US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列</a:t>
              </a:r>
              <a:r>
                <a:rPr lang="en-US" altLang="zh-TW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3-5</a:t>
              </a:r>
              <a:r>
                <a:rPr lang="zh-TW" altLang="en-US" sz="14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項）</a:t>
              </a:r>
              <a:endPara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6" name="Rectangle 2"/>
            <p:cNvSpPr/>
            <p:nvPr/>
          </p:nvSpPr>
          <p:spPr bwMode="auto">
            <a:xfrm>
              <a:off x="417261" y="3864651"/>
              <a:ext cx="4140000" cy="2505064"/>
            </a:xfrm>
            <a:prstGeom prst="rect">
              <a:avLst/>
            </a:prstGeom>
            <a:noFill/>
            <a:ln w="9525" cap="flat" cmpd="sng" algn="ctr">
              <a:solidFill>
                <a:srgbClr val="004E6E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 extrusionH="1003300"/>
          </p:spPr>
          <p:txBody>
            <a:bodyPr/>
            <a:lstStyle/>
            <a:p>
              <a:pPr>
                <a:buFont typeface="Times New Roman" pitchFamily="16" charset="0"/>
                <a:buNone/>
                <a:defRPr/>
              </a:pPr>
              <a:endParaRPr lang="en-US" sz="1633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7" name="Rectangle 11"/>
            <p:cNvSpPr/>
            <p:nvPr/>
          </p:nvSpPr>
          <p:spPr bwMode="auto">
            <a:xfrm>
              <a:off x="417262" y="3864651"/>
              <a:ext cx="668160" cy="668160"/>
            </a:xfrm>
            <a:prstGeom prst="rect">
              <a:avLst/>
            </a:prstGeom>
            <a:solidFill>
              <a:srgbClr val="004E6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 extrusionH="1003300"/>
          </p:spPr>
          <p:txBody>
            <a:bodyPr anchor="ctr"/>
            <a:lstStyle/>
            <a:p>
              <a:pPr algn="ctr">
                <a:buFont typeface="Times New Roman" pitchFamily="16" charset="0"/>
                <a:buNone/>
                <a:defRPr/>
              </a:pPr>
              <a:r>
                <a:rPr lang="en-US" altLang="zh-TW" sz="3600" b="1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O</a:t>
              </a:r>
              <a:endParaRPr 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8" name="TextBox 16"/>
            <p:cNvSpPr txBox="1">
              <a:spLocks noChangeArrowheads="1"/>
            </p:cNvSpPr>
            <p:nvPr/>
          </p:nvSpPr>
          <p:spPr bwMode="auto">
            <a:xfrm>
              <a:off x="1085422" y="3864651"/>
              <a:ext cx="3179520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Opportunities</a:t>
              </a:r>
            </a:p>
            <a:p>
              <a:pPr>
                <a:lnSpc>
                  <a:spcPct val="150000"/>
                </a:lnSpc>
              </a:pPr>
              <a:r>
                <a:rPr lang="en-US" sz="14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（</a:t>
              </a:r>
              <a:r>
                <a:rPr lang="zh-TW" altLang="en-US" sz="14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至少</a:t>
              </a:r>
              <a:r>
                <a:rPr lang="zh-TW" altLang="en-US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列</a:t>
              </a:r>
              <a:r>
                <a:rPr lang="en-US" altLang="zh-TW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3-5</a:t>
              </a:r>
              <a:r>
                <a:rPr lang="zh-TW" altLang="en-US" sz="14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項）</a:t>
              </a:r>
              <a:endPara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9" name="內容版面配置區 2"/>
            <p:cNvSpPr txBox="1">
              <a:spLocks/>
            </p:cNvSpPr>
            <p:nvPr/>
          </p:nvSpPr>
          <p:spPr>
            <a:xfrm>
              <a:off x="590283" y="2024209"/>
              <a:ext cx="3793955" cy="1739137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50000"/>
                </a:lnSpc>
                <a:spcBef>
                  <a:spcPts val="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50000"/>
                </a:lnSpc>
                <a:spcBef>
                  <a:spcPts val="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50000"/>
                </a:lnSpc>
                <a:spcBef>
                  <a:spcPts val="0"/>
                </a:spcBef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50000"/>
                </a:lnSpc>
                <a:spcBef>
                  <a:spcPts val="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50000"/>
                </a:lnSpc>
                <a:spcBef>
                  <a:spcPts val="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42888" lvl="1" indent="-242888"/>
              <a:r>
                <a:rPr lang="en-US" altLang="zh-TW" sz="1400" dirty="0" smtClean="0">
                  <a:solidFill>
                    <a:schemeClr val="bg1">
                      <a:lumMod val="50000"/>
                    </a:schemeClr>
                  </a:solidFill>
                </a:rPr>
                <a:t> </a:t>
              </a:r>
            </a:p>
            <a:p>
              <a:pPr marL="242888" lvl="1" indent="-242888"/>
              <a:r>
                <a:rPr lang="en-US" altLang="zh-TW" sz="1400" dirty="0" smtClean="0">
                  <a:solidFill>
                    <a:schemeClr val="bg1">
                      <a:lumMod val="50000"/>
                    </a:schemeClr>
                  </a:solidFill>
                </a:rPr>
                <a:t>  </a:t>
              </a:r>
            </a:p>
            <a:p>
              <a:pPr marL="242888" lvl="1" indent="-242888"/>
              <a:r>
                <a:rPr lang="en-US" altLang="zh-TW" sz="1400" dirty="0">
                  <a:solidFill>
                    <a:schemeClr val="bg1">
                      <a:lumMod val="50000"/>
                    </a:schemeClr>
                  </a:solidFill>
                </a:rPr>
                <a:t> </a:t>
              </a:r>
              <a:endParaRPr lang="en-US" altLang="zh-TW" sz="1400" dirty="0" smtClean="0">
                <a:solidFill>
                  <a:schemeClr val="bg1">
                    <a:lumMod val="50000"/>
                  </a:schemeClr>
                </a:solidFill>
              </a:endParaRPr>
            </a:p>
            <a:p>
              <a:pPr marL="242888" lvl="1" indent="-242888"/>
              <a:r>
                <a:rPr lang="en-US" altLang="zh-TW" sz="1400" dirty="0" smtClean="0">
                  <a:solidFill>
                    <a:schemeClr val="bg1">
                      <a:lumMod val="50000"/>
                    </a:schemeClr>
                  </a:solidFill>
                </a:rPr>
                <a:t> </a:t>
              </a:r>
            </a:p>
            <a:p>
              <a:pPr marL="242888" lvl="1" indent="-242888"/>
              <a:r>
                <a:rPr lang="en-US" altLang="zh-TW" sz="1400" dirty="0">
                  <a:solidFill>
                    <a:schemeClr val="bg1">
                      <a:lumMod val="50000"/>
                    </a:schemeClr>
                  </a:solidFill>
                </a:rPr>
                <a:t> </a:t>
              </a:r>
              <a:r>
                <a:rPr lang="en-US" altLang="zh-TW" sz="1400" dirty="0" smtClean="0">
                  <a:solidFill>
                    <a:schemeClr val="bg1">
                      <a:lumMod val="50000"/>
                    </a:schemeClr>
                  </a:solidFill>
                </a:rPr>
                <a:t> </a:t>
              </a:r>
              <a:endParaRPr lang="en-US" altLang="zh-TW" sz="1400" dirty="0"/>
            </a:p>
          </p:txBody>
        </p:sp>
        <p:sp>
          <p:nvSpPr>
            <p:cNvPr id="40" name="內容版面配置區 2"/>
            <p:cNvSpPr txBox="1">
              <a:spLocks/>
            </p:cNvSpPr>
            <p:nvPr/>
          </p:nvSpPr>
          <p:spPr>
            <a:xfrm>
              <a:off x="4742726" y="2024209"/>
              <a:ext cx="3793955" cy="1739137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50000"/>
                </a:lnSpc>
                <a:spcBef>
                  <a:spcPts val="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50000"/>
                </a:lnSpc>
                <a:spcBef>
                  <a:spcPts val="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50000"/>
                </a:lnSpc>
                <a:spcBef>
                  <a:spcPts val="0"/>
                </a:spcBef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50000"/>
                </a:lnSpc>
                <a:spcBef>
                  <a:spcPts val="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50000"/>
                </a:lnSpc>
                <a:spcBef>
                  <a:spcPts val="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42888" lvl="1" indent="-242888"/>
              <a:r>
                <a:rPr lang="en-US" altLang="zh-TW" sz="1400" dirty="0" smtClean="0">
                  <a:solidFill>
                    <a:schemeClr val="bg1">
                      <a:lumMod val="50000"/>
                    </a:schemeClr>
                  </a:solidFill>
                </a:rPr>
                <a:t> </a:t>
              </a:r>
            </a:p>
            <a:p>
              <a:pPr marL="242888" lvl="1" indent="-242888"/>
              <a:r>
                <a:rPr lang="en-US" altLang="zh-TW" sz="1400" dirty="0" smtClean="0">
                  <a:solidFill>
                    <a:schemeClr val="bg1">
                      <a:lumMod val="50000"/>
                    </a:schemeClr>
                  </a:solidFill>
                </a:rPr>
                <a:t>  </a:t>
              </a:r>
            </a:p>
            <a:p>
              <a:pPr marL="242888" lvl="1" indent="-242888"/>
              <a:r>
                <a:rPr lang="en-US" altLang="zh-TW" sz="1400" dirty="0">
                  <a:solidFill>
                    <a:schemeClr val="bg1">
                      <a:lumMod val="50000"/>
                    </a:schemeClr>
                  </a:solidFill>
                </a:rPr>
                <a:t> </a:t>
              </a:r>
              <a:endParaRPr lang="en-US" altLang="zh-TW" sz="1400" dirty="0" smtClean="0">
                <a:solidFill>
                  <a:schemeClr val="bg1">
                    <a:lumMod val="50000"/>
                  </a:schemeClr>
                </a:solidFill>
              </a:endParaRPr>
            </a:p>
            <a:p>
              <a:pPr marL="242888" lvl="1" indent="-242888"/>
              <a:r>
                <a:rPr lang="en-US" altLang="zh-TW" sz="1400" dirty="0" smtClean="0">
                  <a:solidFill>
                    <a:schemeClr val="bg1">
                      <a:lumMod val="50000"/>
                    </a:schemeClr>
                  </a:solidFill>
                </a:rPr>
                <a:t> </a:t>
              </a:r>
            </a:p>
            <a:p>
              <a:pPr marL="242888" lvl="1" indent="-242888"/>
              <a:r>
                <a:rPr lang="en-US" altLang="zh-TW" sz="1400" dirty="0">
                  <a:solidFill>
                    <a:schemeClr val="bg1">
                      <a:lumMod val="50000"/>
                    </a:schemeClr>
                  </a:solidFill>
                </a:rPr>
                <a:t> </a:t>
              </a:r>
              <a:r>
                <a:rPr lang="en-US" altLang="zh-TW" sz="1400" dirty="0" smtClean="0">
                  <a:solidFill>
                    <a:schemeClr val="bg1">
                      <a:lumMod val="50000"/>
                    </a:schemeClr>
                  </a:solidFill>
                </a:rPr>
                <a:t> </a:t>
              </a:r>
              <a:endParaRPr lang="en-US" altLang="zh-TW" sz="1400" dirty="0"/>
            </a:p>
          </p:txBody>
        </p:sp>
        <p:sp>
          <p:nvSpPr>
            <p:cNvPr id="41" name="內容版面配置區 2"/>
            <p:cNvSpPr txBox="1">
              <a:spLocks/>
            </p:cNvSpPr>
            <p:nvPr/>
          </p:nvSpPr>
          <p:spPr>
            <a:xfrm>
              <a:off x="590283" y="4536349"/>
              <a:ext cx="3793955" cy="1739137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50000"/>
                </a:lnSpc>
                <a:spcBef>
                  <a:spcPts val="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50000"/>
                </a:lnSpc>
                <a:spcBef>
                  <a:spcPts val="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50000"/>
                </a:lnSpc>
                <a:spcBef>
                  <a:spcPts val="0"/>
                </a:spcBef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50000"/>
                </a:lnSpc>
                <a:spcBef>
                  <a:spcPts val="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50000"/>
                </a:lnSpc>
                <a:spcBef>
                  <a:spcPts val="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42888" lvl="1" indent="-242888"/>
              <a:r>
                <a:rPr lang="en-US" altLang="zh-TW" sz="1400" dirty="0" smtClean="0">
                  <a:solidFill>
                    <a:schemeClr val="bg1">
                      <a:lumMod val="50000"/>
                    </a:schemeClr>
                  </a:solidFill>
                </a:rPr>
                <a:t> </a:t>
              </a:r>
            </a:p>
            <a:p>
              <a:pPr marL="242888" lvl="1" indent="-242888"/>
              <a:r>
                <a:rPr lang="en-US" altLang="zh-TW" sz="1400" dirty="0" smtClean="0">
                  <a:solidFill>
                    <a:schemeClr val="bg1">
                      <a:lumMod val="50000"/>
                    </a:schemeClr>
                  </a:solidFill>
                </a:rPr>
                <a:t>  </a:t>
              </a:r>
            </a:p>
            <a:p>
              <a:pPr marL="242888" lvl="1" indent="-242888"/>
              <a:r>
                <a:rPr lang="en-US" altLang="zh-TW" sz="1400" dirty="0">
                  <a:solidFill>
                    <a:schemeClr val="bg1">
                      <a:lumMod val="50000"/>
                    </a:schemeClr>
                  </a:solidFill>
                </a:rPr>
                <a:t> </a:t>
              </a:r>
              <a:endParaRPr lang="en-US" altLang="zh-TW" sz="1400" dirty="0" smtClean="0">
                <a:solidFill>
                  <a:schemeClr val="bg1">
                    <a:lumMod val="50000"/>
                  </a:schemeClr>
                </a:solidFill>
              </a:endParaRPr>
            </a:p>
            <a:p>
              <a:pPr marL="242888" lvl="1" indent="-242888"/>
              <a:r>
                <a:rPr lang="en-US" altLang="zh-TW" sz="1400" dirty="0" smtClean="0">
                  <a:solidFill>
                    <a:schemeClr val="bg1">
                      <a:lumMod val="50000"/>
                    </a:schemeClr>
                  </a:solidFill>
                </a:rPr>
                <a:t> </a:t>
              </a:r>
            </a:p>
            <a:p>
              <a:pPr marL="242888" lvl="1" indent="-242888"/>
              <a:r>
                <a:rPr lang="en-US" altLang="zh-TW" sz="1400" dirty="0">
                  <a:solidFill>
                    <a:schemeClr val="bg1">
                      <a:lumMod val="50000"/>
                    </a:schemeClr>
                  </a:solidFill>
                </a:rPr>
                <a:t> </a:t>
              </a:r>
              <a:r>
                <a:rPr lang="en-US" altLang="zh-TW" sz="1400" dirty="0" smtClean="0">
                  <a:solidFill>
                    <a:schemeClr val="bg1">
                      <a:lumMod val="50000"/>
                    </a:schemeClr>
                  </a:solidFill>
                </a:rPr>
                <a:t> </a:t>
              </a:r>
              <a:endParaRPr lang="en-US" altLang="zh-TW" sz="1400" dirty="0"/>
            </a:p>
          </p:txBody>
        </p:sp>
        <p:sp>
          <p:nvSpPr>
            <p:cNvPr id="42" name="內容版面配置區 2"/>
            <p:cNvSpPr txBox="1">
              <a:spLocks/>
            </p:cNvSpPr>
            <p:nvPr/>
          </p:nvSpPr>
          <p:spPr>
            <a:xfrm>
              <a:off x="4742726" y="4536349"/>
              <a:ext cx="3793955" cy="1739137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50000"/>
                </a:lnSpc>
                <a:spcBef>
                  <a:spcPts val="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50000"/>
                </a:lnSpc>
                <a:spcBef>
                  <a:spcPts val="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50000"/>
                </a:lnSpc>
                <a:spcBef>
                  <a:spcPts val="0"/>
                </a:spcBef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50000"/>
                </a:lnSpc>
                <a:spcBef>
                  <a:spcPts val="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50000"/>
                </a:lnSpc>
                <a:spcBef>
                  <a:spcPts val="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42888" lvl="1" indent="-242888"/>
              <a:r>
                <a:rPr lang="en-US" altLang="zh-TW" sz="1400" dirty="0" smtClean="0">
                  <a:solidFill>
                    <a:schemeClr val="bg1">
                      <a:lumMod val="50000"/>
                    </a:schemeClr>
                  </a:solidFill>
                </a:rPr>
                <a:t> </a:t>
              </a:r>
            </a:p>
            <a:p>
              <a:pPr marL="242888" lvl="1" indent="-242888"/>
              <a:r>
                <a:rPr lang="en-US" altLang="zh-TW" sz="1400" dirty="0" smtClean="0">
                  <a:solidFill>
                    <a:schemeClr val="bg1">
                      <a:lumMod val="50000"/>
                    </a:schemeClr>
                  </a:solidFill>
                </a:rPr>
                <a:t>  </a:t>
              </a:r>
            </a:p>
            <a:p>
              <a:pPr marL="242888" lvl="1" indent="-242888"/>
              <a:r>
                <a:rPr lang="en-US" altLang="zh-TW" sz="1400" dirty="0">
                  <a:solidFill>
                    <a:schemeClr val="bg1">
                      <a:lumMod val="50000"/>
                    </a:schemeClr>
                  </a:solidFill>
                </a:rPr>
                <a:t> </a:t>
              </a:r>
              <a:endParaRPr lang="en-US" altLang="zh-TW" sz="1400" dirty="0" smtClean="0">
                <a:solidFill>
                  <a:schemeClr val="bg1">
                    <a:lumMod val="50000"/>
                  </a:schemeClr>
                </a:solidFill>
              </a:endParaRPr>
            </a:p>
            <a:p>
              <a:pPr marL="242888" lvl="1" indent="-242888"/>
              <a:r>
                <a:rPr lang="en-US" altLang="zh-TW" sz="1400" dirty="0" smtClean="0">
                  <a:solidFill>
                    <a:schemeClr val="bg1">
                      <a:lumMod val="50000"/>
                    </a:schemeClr>
                  </a:solidFill>
                </a:rPr>
                <a:t> </a:t>
              </a:r>
            </a:p>
            <a:p>
              <a:pPr marL="242888" lvl="1" indent="-242888"/>
              <a:r>
                <a:rPr lang="en-US" altLang="zh-TW" sz="1400" dirty="0">
                  <a:solidFill>
                    <a:schemeClr val="bg1">
                      <a:lumMod val="50000"/>
                    </a:schemeClr>
                  </a:solidFill>
                </a:rPr>
                <a:t> </a:t>
              </a:r>
              <a:r>
                <a:rPr lang="en-US" altLang="zh-TW" sz="1400" dirty="0" smtClean="0">
                  <a:solidFill>
                    <a:schemeClr val="bg1">
                      <a:lumMod val="50000"/>
                    </a:schemeClr>
                  </a:solidFill>
                </a:rPr>
                <a:t> </a:t>
              </a:r>
              <a:endParaRPr lang="en-US" altLang="zh-TW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2497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價創計畫提案之查核點規劃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pPr/>
              <a:t>21</a:t>
            </a:fld>
            <a:endParaRPr 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262794"/>
              </p:ext>
            </p:extLst>
          </p:nvPr>
        </p:nvGraphicFramePr>
        <p:xfrm>
          <a:off x="432000" y="982593"/>
          <a:ext cx="8280000" cy="487470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48492">
                  <a:extLst>
                    <a:ext uri="{9D8B030D-6E8A-4147-A177-3AD203B41FA5}">
                      <a16:colId xmlns:a16="http://schemas.microsoft.com/office/drawing/2014/main" val="531617055"/>
                    </a:ext>
                  </a:extLst>
                </a:gridCol>
                <a:gridCol w="7531508">
                  <a:extLst>
                    <a:ext uri="{9D8B030D-6E8A-4147-A177-3AD203B41FA5}">
                      <a16:colId xmlns:a16="http://schemas.microsoft.com/office/drawing/2014/main" val="4108164691"/>
                    </a:ext>
                  </a:extLst>
                </a:gridCol>
              </a:tblGrid>
              <a:tr h="22229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或平台化項目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4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技術產品化</a:t>
                      </a:r>
                      <a:endParaRPr lang="en-US" altLang="zh-TW" sz="1400" b="1" dirty="0" smtClean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vert="eaVert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配合技術產品化所規劃的工作項目填寫查核內容</a:t>
                      </a:r>
                      <a:r>
                        <a:rPr lang="zh-TW" altLang="en-US" sz="14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  <a:sym typeface="Wingdings" panose="05000000000000000000" pitchFamily="2" charset="2"/>
                        </a:rPr>
                        <a:t>，以及其明確的預定達成的時間點</a:t>
                      </a:r>
                      <a:r>
                        <a:rPr lang="en-US" altLang="zh-TW" sz="14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  <a:sym typeface="Wingdings" panose="05000000000000000000" pitchFamily="2" charset="2"/>
                        </a:rPr>
                        <a:t/>
                      </a:r>
                      <a:br>
                        <a:rPr lang="en-US" altLang="zh-TW" sz="14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  <a:sym typeface="Wingdings" panose="05000000000000000000" pitchFamily="2" charset="2"/>
                        </a:rPr>
                      </a:br>
                      <a:r>
                        <a:rPr lang="en-US" altLang="zh-TW" sz="14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  <a:sym typeface="Wingdings" panose="05000000000000000000" pitchFamily="2" charset="2"/>
                        </a:rPr>
                        <a:t>EX:</a:t>
                      </a:r>
                      <a:r>
                        <a:rPr lang="zh-TW" altLang="en-US" sz="14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en-US" altLang="zh-TW" sz="14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  <a:sym typeface="Wingdings" panose="05000000000000000000" pitchFamily="2" charset="2"/>
                        </a:rPr>
                        <a:t/>
                      </a:r>
                      <a:br>
                        <a:rPr lang="en-US" altLang="zh-TW" sz="14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  <a:sym typeface="Wingdings" panose="05000000000000000000" pitchFamily="2" charset="2"/>
                        </a:rPr>
                      </a:br>
                      <a:r>
                        <a:rPr lang="en-US" altLang="zh-TW" sz="14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  <a:sym typeface="Wingdings" panose="05000000000000000000" pitchFamily="2" charset="2"/>
                        </a:rPr>
                        <a:t>1.</a:t>
                      </a:r>
                      <a:r>
                        <a:rPr lang="zh-TW" altLang="en-US" sz="14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altLang="zh-TW" sz="14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  <a:sym typeface="Wingdings" panose="05000000000000000000" pitchFamily="2" charset="2"/>
                        </a:rPr>
                        <a:t>2018</a:t>
                      </a:r>
                      <a:r>
                        <a:rPr lang="zh-TW" altLang="en-US" sz="14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  <a:sym typeface="Wingdings" panose="05000000000000000000" pitchFamily="2" charset="2"/>
                        </a:rPr>
                        <a:t>年</a:t>
                      </a:r>
                      <a:r>
                        <a:rPr lang="en-US" altLang="zh-TW" sz="14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  <a:sym typeface="Wingdings" panose="05000000000000000000" pitchFamily="2" charset="2"/>
                        </a:rPr>
                        <a:t>08</a:t>
                      </a:r>
                      <a:r>
                        <a:rPr lang="zh-TW" altLang="en-US" sz="14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  <a:sym typeface="Wingdings" panose="05000000000000000000" pitchFamily="2" charset="2"/>
                        </a:rPr>
                        <a:t>月，完成系統原型機，並於實際環境進行</a:t>
                      </a:r>
                      <a:r>
                        <a:rPr lang="en-US" altLang="zh-TW" sz="14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  <a:sym typeface="Wingdings" panose="05000000000000000000" pitchFamily="2" charset="2"/>
                        </a:rPr>
                        <a:t>100</a:t>
                      </a:r>
                      <a:r>
                        <a:rPr lang="zh-TW" altLang="en-US" sz="14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  <a:sym typeface="Wingdings" panose="05000000000000000000" pitchFamily="2" charset="2"/>
                        </a:rPr>
                        <a:t>次測試。</a:t>
                      </a:r>
                      <a:endParaRPr lang="en-US" altLang="zh-TW" sz="1400" b="0" kern="120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  <a:sym typeface="Wingdings" panose="05000000000000000000" pitchFamily="2" charset="2"/>
                        </a:rPr>
                        <a:t>2.</a:t>
                      </a:r>
                      <a:r>
                        <a:rPr lang="zh-TW" altLang="en-US" sz="14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altLang="zh-TW" sz="14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  <a:sym typeface="Wingdings" panose="05000000000000000000" pitchFamily="2" charset="2"/>
                        </a:rPr>
                        <a:t>2018</a:t>
                      </a:r>
                      <a:r>
                        <a:rPr lang="zh-TW" altLang="en-US" sz="14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  <a:sym typeface="Wingdings" panose="05000000000000000000" pitchFamily="2" charset="2"/>
                        </a:rPr>
                        <a:t>年</a:t>
                      </a:r>
                      <a:r>
                        <a:rPr lang="en-US" altLang="zh-TW" sz="14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  <a:sym typeface="Wingdings" panose="05000000000000000000" pitchFamily="2" charset="2"/>
                        </a:rPr>
                        <a:t>11</a:t>
                      </a:r>
                      <a:r>
                        <a:rPr lang="zh-TW" altLang="en-US" sz="14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  <a:sym typeface="Wingdings" panose="05000000000000000000" pitchFamily="2" charset="2"/>
                        </a:rPr>
                        <a:t>月，完成實際商品規格系統，並通過生命週期測試。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6751413"/>
                  </a:ext>
                </a:extLst>
              </a:tr>
              <a:tr h="26125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4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商轉項目</a:t>
                      </a:r>
                      <a:endParaRPr lang="zh-TW" altLang="en-US" sz="14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vert="eaVert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配合市場、人才、資金等所規劃的工作項目填寫查核內容</a:t>
                      </a:r>
                      <a:r>
                        <a:rPr lang="zh-TW" altLang="en-US" sz="140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  <a:sym typeface="Wingdings" panose="05000000000000000000" pitchFamily="2" charset="2"/>
                        </a:rPr>
                        <a:t>，以及其明確的預定達成的時間點</a:t>
                      </a:r>
                      <a:endParaRPr lang="en-US" altLang="zh-TW" sz="140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EX: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2018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06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月，完成聘請專職技術長</a:t>
                      </a: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位核心成員，曾於相關產業研發具有</a:t>
                      </a: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年以上經驗，能夠負責新的應用方法、新材料或新產品的研究與開發流程作業。</a:t>
                      </a:r>
                      <a:endParaRPr lang="en-US" altLang="zh-TW" sz="140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2018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09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月，完成商業模式（</a:t>
                      </a: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Business Model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）規劃，並建立商業模式規劃書，以及策略佈局推動規畫。</a:t>
                      </a:r>
                      <a:endParaRPr lang="en-US" altLang="zh-TW" sz="140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2018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月，完成募資規劃書</a:t>
                      </a: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份，詳載公司資金需求，股權分配等協議內容，並進行募資推動。</a:t>
                      </a:r>
                      <a:endParaRPr lang="en-US" altLang="zh-TW" sz="140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1398772"/>
                  </a:ext>
                </a:extLst>
              </a:tr>
            </a:tbl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432000" y="5954138"/>
            <a:ext cx="85330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90488"/>
            <a:r>
              <a:rPr lang="zh-TW" altLang="en-US" sz="1600" b="1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*請團隊先自評重點查核項目，應規劃於期中查訪前</a:t>
            </a:r>
            <a:r>
              <a:rPr lang="en-US" altLang="zh-TW" sz="1600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b="1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</a:t>
            </a:r>
            <a:r>
              <a:rPr lang="zh-TW" altLang="en-US" sz="1600" b="1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執行五</a:t>
            </a:r>
            <a:r>
              <a:rPr lang="zh-TW" altLang="en-US" sz="1600" b="1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</a:t>
            </a:r>
            <a:r>
              <a:rPr lang="zh-TW" altLang="en-US" sz="1600" b="1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月內</a:t>
            </a:r>
            <a:r>
              <a:rPr lang="en-US" altLang="zh-TW" sz="1600" b="1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600" b="1" dirty="0" smtClean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完成或有一定進度，後續審查委員認定之重點查核事項，亦會進一步調整規劃時程設定</a:t>
            </a:r>
            <a:endParaRPr lang="zh-TW" altLang="en-US" sz="1600" b="1" dirty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5668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申請補助經費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pPr/>
              <a:t>22</a:t>
            </a:fld>
            <a:endParaRPr 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465227"/>
              </p:ext>
            </p:extLst>
          </p:nvPr>
        </p:nvGraphicFramePr>
        <p:xfrm>
          <a:off x="432000" y="2343574"/>
          <a:ext cx="8280000" cy="18172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3171">
                  <a:extLst>
                    <a:ext uri="{9D8B030D-6E8A-4147-A177-3AD203B41FA5}">
                      <a16:colId xmlns:a16="http://schemas.microsoft.com/office/drawing/2014/main" val="3494354310"/>
                    </a:ext>
                  </a:extLst>
                </a:gridCol>
                <a:gridCol w="1633397">
                  <a:extLst>
                    <a:ext uri="{9D8B030D-6E8A-4147-A177-3AD203B41FA5}">
                      <a16:colId xmlns:a16="http://schemas.microsoft.com/office/drawing/2014/main" val="3379290666"/>
                    </a:ext>
                  </a:extLst>
                </a:gridCol>
                <a:gridCol w="1070510">
                  <a:extLst>
                    <a:ext uri="{9D8B030D-6E8A-4147-A177-3AD203B41FA5}">
                      <a16:colId xmlns:a16="http://schemas.microsoft.com/office/drawing/2014/main" val="1794449957"/>
                    </a:ext>
                  </a:extLst>
                </a:gridCol>
                <a:gridCol w="1181383">
                  <a:extLst>
                    <a:ext uri="{9D8B030D-6E8A-4147-A177-3AD203B41FA5}">
                      <a16:colId xmlns:a16="http://schemas.microsoft.com/office/drawing/2014/main" val="4012947572"/>
                    </a:ext>
                  </a:extLst>
                </a:gridCol>
                <a:gridCol w="1242963">
                  <a:extLst>
                    <a:ext uri="{9D8B030D-6E8A-4147-A177-3AD203B41FA5}">
                      <a16:colId xmlns:a16="http://schemas.microsoft.com/office/drawing/2014/main" val="2201944686"/>
                    </a:ext>
                  </a:extLst>
                </a:gridCol>
                <a:gridCol w="870283">
                  <a:extLst>
                    <a:ext uri="{9D8B030D-6E8A-4147-A177-3AD203B41FA5}">
                      <a16:colId xmlns:a16="http://schemas.microsoft.com/office/drawing/2014/main" val="3063671539"/>
                    </a:ext>
                  </a:extLst>
                </a:gridCol>
                <a:gridCol w="1248293">
                  <a:extLst>
                    <a:ext uri="{9D8B030D-6E8A-4147-A177-3AD203B41FA5}">
                      <a16:colId xmlns:a16="http://schemas.microsoft.com/office/drawing/2014/main" val="2345914921"/>
                    </a:ext>
                  </a:extLst>
                </a:gridCol>
              </a:tblGrid>
              <a:tr h="367552">
                <a:tc gridSpan="2">
                  <a:txBody>
                    <a:bodyPr/>
                    <a:lstStyle/>
                    <a:p>
                      <a:pPr marL="49530" marR="4953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100" b="1" kern="0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業務費</a:t>
                      </a:r>
                    </a:p>
                  </a:txBody>
                  <a:tcPr marL="17780" marR="177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49530" marR="49530"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研究設備費</a:t>
                      </a:r>
                      <a:endParaRPr lang="zh-TW" sz="1100" b="1" kern="100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49530" marR="49530"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國外差旅費</a:t>
                      </a:r>
                      <a:endParaRPr lang="zh-TW" sz="1100" b="1" kern="100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49530" marR="49530"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zh-TW" sz="1100" b="1" ker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管理費</a:t>
                      </a:r>
                      <a:endParaRPr lang="zh-TW" sz="1100" b="1" kern="10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9530" marR="49530"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</a:t>
                      </a:r>
                      <a:endParaRPr lang="zh-TW" sz="1100" b="1" kern="100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354679"/>
                  </a:ext>
                </a:extLst>
              </a:tr>
              <a:tr h="590548">
                <a:tc>
                  <a:txBody>
                    <a:bodyPr/>
                    <a:lstStyle/>
                    <a:p>
                      <a:pPr marL="1270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zh-TW" altLang="zh-TW" sz="1100" b="1" kern="0" spc="-30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研究人力費</a:t>
                      </a:r>
                      <a:endParaRPr lang="zh-TW" sz="1100" b="1" kern="0" spc="-30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127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100" b="1" kern="0" spc="-30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耗材、物品、圖書及雜項費用暨國外學者來臺費用</a:t>
                      </a:r>
                    </a:p>
                  </a:txBody>
                  <a:tcPr marL="17780" marR="177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參訪差旅費</a:t>
                      </a:r>
                      <a:endParaRPr lang="zh-TW" sz="1100" b="1" kern="100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zh-TW" sz="1100" b="1" kern="0" spc="-5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國際合作出國差旅費</a:t>
                      </a:r>
                      <a:endParaRPr lang="zh-TW" sz="1100" b="1" kern="100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277806"/>
                  </a:ext>
                </a:extLst>
              </a:tr>
              <a:tr h="859117">
                <a:tc>
                  <a:txBody>
                    <a:bodyPr/>
                    <a:lstStyle/>
                    <a:p>
                      <a:pPr marL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100" kern="100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TW" sz="1100" kern="100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100" kern="100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100" kern="100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100" kern="100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100" kern="100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100" kern="100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7436934"/>
                  </a:ext>
                </a:extLst>
              </a:tr>
            </a:tbl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7331103" y="2002371"/>
            <a:ext cx="14718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：新台幣千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endParaRPr lang="zh-TW" altLang="en-US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341044" y="1078742"/>
            <a:ext cx="8461912" cy="959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計畫執行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年為原則，請概算一年的業務費、研究設備費、國外差旅費、管理費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341044" y="4309418"/>
            <a:ext cx="8461912" cy="375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1400" b="1" dirty="0">
                <a:solidFill>
                  <a:srgbClr val="EB600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*計畫內不得購置單價超過新台幣五</a:t>
            </a:r>
            <a:r>
              <a:rPr lang="zh-TW" altLang="en-US" sz="1400" b="1" dirty="0" smtClean="0">
                <a:solidFill>
                  <a:srgbClr val="EB600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百萬元（含）以上</a:t>
            </a:r>
            <a:r>
              <a:rPr lang="zh-TW" altLang="en-US" sz="1400" b="1" dirty="0">
                <a:solidFill>
                  <a:srgbClr val="EB600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之大型儀器</a:t>
            </a:r>
          </a:p>
        </p:txBody>
      </p:sp>
    </p:spTree>
    <p:extLst>
      <p:ext uri="{BB962C8B-B14F-4D97-AF65-F5344CB8AC3E}">
        <p14:creationId xmlns:p14="http://schemas.microsoft.com/office/powerpoint/2010/main" val="128188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出場後之其他規劃自評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41044" y="1078742"/>
            <a:ext cx="8461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若規劃成立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間以上公司，請說明相關權利義務：</a:t>
            </a:r>
          </a:p>
          <a:p>
            <a:pPr marL="457200" indent="-457200">
              <a:lnSpc>
                <a:spcPct val="150000"/>
              </a:lnSpc>
              <a:buAutoNum type="arabicParenBoth"/>
            </a:pP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間公司之團隊成員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lnSpc>
                <a:spcPct val="150000"/>
              </a:lnSpc>
              <a:buAutoNum type="arabicParenBoth"/>
            </a:pP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間公司之專利權相關權利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義務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lnSpc>
                <a:spcPct val="150000"/>
              </a:lnSpc>
              <a:buAutoNum type="arabicParenBoth"/>
            </a:pP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間公司之雙方產業鏈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關係（上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下游、競爭關係或無產業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關聯）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3890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/>
              <a:t>附件、</a:t>
            </a:r>
            <a:r>
              <a:rPr lang="en-US" altLang="zh-TW" sz="4400" dirty="0" smtClean="0"/>
              <a:t/>
            </a:r>
            <a:br>
              <a:rPr lang="en-US" altLang="zh-TW" sz="4400" dirty="0" smtClean="0"/>
            </a:br>
            <a:r>
              <a:rPr lang="zh-TW" altLang="en-US" sz="4400" dirty="0"/>
              <a:t>提供各職掌資訊供團隊參考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32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CEO </a:t>
            </a:r>
            <a:r>
              <a:rPr lang="zh-TW" altLang="en-US" dirty="0"/>
              <a:t>執行長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41044" y="864057"/>
            <a:ext cx="8461912" cy="872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CEO 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執行長負責對公司的成敗負責；公司運作、市場、戰略、財務、企業文化的創立、人力資源、雇用、解聘及遵守安全法規、銷售、公共關係等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341044" y="1800000"/>
            <a:ext cx="8461912" cy="3590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TW" altLang="en-US" sz="1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背景與資歷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相關產業專長背景 </a:t>
            </a:r>
            <a:r>
              <a:rPr lang="zh-TW" altLang="en-US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技術，業務，</a:t>
            </a:r>
            <a:r>
              <a:rPr lang="zh-TW" altLang="en-US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行銷）</a:t>
            </a:r>
            <a:r>
              <a:rPr lang="en-US" altLang="zh-TW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1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年資 </a:t>
            </a:r>
            <a:r>
              <a:rPr lang="zh-TW" altLang="en-US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（十年</a:t>
            </a: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以上或有</a:t>
            </a:r>
            <a:r>
              <a:rPr lang="zh-TW" altLang="en-US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實績）</a:t>
            </a:r>
            <a:r>
              <a:rPr lang="en-US" altLang="zh-TW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1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30000"/>
              </a:lnSpc>
            </a:pPr>
            <a:endParaRPr lang="en-US" altLang="zh-TW" sz="1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30000"/>
              </a:lnSpc>
            </a:pPr>
            <a:r>
              <a:rPr lang="zh-TW" altLang="en-US" sz="1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工作說明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有督導、審核新創團隊研究，開發及行銷計畫及預算之執行 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綜理日常營運事項之裁決，經營目標及對策之執行  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確定營運目標，未來發展方針及重要發展計劃  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有帶領新創團隊的熱情</a:t>
            </a:r>
            <a:r>
              <a:rPr lang="en-US" altLang="zh-TW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策劃策略聯盟及募資能力 </a:t>
            </a:r>
          </a:p>
          <a:p>
            <a:pPr algn="just">
              <a:lnSpc>
                <a:spcPct val="130000"/>
              </a:lnSpc>
            </a:pPr>
            <a:endParaRPr lang="zh-TW" altLang="en-US" sz="1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30000"/>
              </a:lnSpc>
            </a:pPr>
            <a:r>
              <a:rPr lang="zh-TW" altLang="en-US" sz="1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特質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價值及哲學觀能配合董事會，執行董事會對公司的經營方針及願景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擅長延攬人才，解雇人及激勵個人及團隊拿出帶領團隊往正確目標前進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有強烈的執行能力拿出知道如何產生實質的貢獻，帶領團隊拿出真正的績效 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考量公司資源及優劣勢</a:t>
            </a:r>
            <a:r>
              <a:rPr lang="en-US" altLang="zh-TW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有紀律的執行公司擴張及</a:t>
            </a:r>
            <a:r>
              <a:rPr lang="zh-TW" altLang="en-US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計畫（忍</a:t>
            </a: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著不做或非做</a:t>
            </a:r>
            <a:r>
              <a:rPr lang="zh-TW" altLang="en-US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不可），</a:t>
            </a: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誠信經營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</a:t>
            </a:r>
            <a:r>
              <a:rPr lang="zh-TW" altLang="en-US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彈性（</a:t>
            </a:r>
            <a:r>
              <a:rPr lang="en-US" altLang="zh-TW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flexible </a:t>
            </a:r>
            <a:r>
              <a:rPr lang="zh-TW" altLang="en-US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）能</a:t>
            </a: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隨環境</a:t>
            </a:r>
            <a:r>
              <a:rPr lang="zh-TW" altLang="en-US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調整（</a:t>
            </a:r>
            <a:r>
              <a:rPr lang="en-US" altLang="zh-TW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adaptable </a:t>
            </a:r>
            <a:r>
              <a:rPr lang="zh-TW" altLang="en-US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1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2280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BD-Business Development </a:t>
            </a:r>
            <a:r>
              <a:rPr lang="zh-TW" altLang="en-US" dirty="0"/>
              <a:t>事業發展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41044" y="864057"/>
            <a:ext cx="8461912" cy="872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BD 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事業發展負責指定事業在初期發展階段一切與“市場、目標、策略、產品、夥伴、通路與業務”的相關事宜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341044" y="1800000"/>
            <a:ext cx="8461912" cy="491102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>
              <a:lnSpc>
                <a:spcPct val="130000"/>
              </a:lnSpc>
            </a:pPr>
            <a:r>
              <a:rPr lang="en-US" altLang="zh-TW" sz="1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BD </a:t>
            </a:r>
            <a:r>
              <a:rPr lang="zh-TW" altLang="en-US" sz="1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涵蓋</a:t>
            </a:r>
            <a:r>
              <a:rPr lang="zh-TW" altLang="en-US" sz="11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範圍</a:t>
            </a:r>
            <a:r>
              <a:rPr lang="en-US" altLang="zh-TW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1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TW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Understand and Analyze </a:t>
            </a:r>
            <a:r>
              <a:rPr lang="en-US" altLang="zh-TW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Market </a:t>
            </a:r>
            <a:r>
              <a:rPr lang="zh-TW" altLang="en-US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市場</a:t>
            </a: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瞭解與分析 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TW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Market/Product </a:t>
            </a:r>
            <a:r>
              <a:rPr lang="en-US" altLang="zh-TW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Targeting </a:t>
            </a:r>
            <a:r>
              <a:rPr lang="zh-TW" altLang="en-US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目標</a:t>
            </a: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選定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TW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Strategy </a:t>
            </a:r>
            <a:r>
              <a:rPr lang="en-US" altLang="zh-TW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Formulation </a:t>
            </a:r>
            <a:r>
              <a:rPr lang="zh-TW" altLang="en-US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策略</a:t>
            </a: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擬定</a:t>
            </a:r>
            <a:r>
              <a:rPr lang="en-US" altLang="zh-TW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TW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Product Portfolio </a:t>
            </a: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產品組合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TW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Partner </a:t>
            </a:r>
            <a:r>
              <a:rPr lang="en-US" altLang="zh-TW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Alliance </a:t>
            </a:r>
            <a:r>
              <a:rPr lang="zh-TW" altLang="en-US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夥伴</a:t>
            </a: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結盟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TW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Channel </a:t>
            </a:r>
            <a:r>
              <a:rPr lang="en-US" altLang="zh-TW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Development </a:t>
            </a:r>
            <a:r>
              <a:rPr lang="zh-TW" altLang="en-US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通路</a:t>
            </a: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拓展</a:t>
            </a:r>
            <a:endParaRPr lang="en-US" altLang="zh-TW" sz="1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30000"/>
              </a:lnSpc>
            </a:pPr>
            <a:endParaRPr lang="en-US" altLang="zh-TW" sz="1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30000"/>
              </a:lnSpc>
            </a:pPr>
            <a:r>
              <a:rPr lang="en-US" altLang="zh-TW" sz="11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BD </a:t>
            </a:r>
            <a:r>
              <a:rPr lang="zh-TW" altLang="en-US" sz="11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實際工作內容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市場瞭解：收集市場規模、趨勢、特性與關鍵影響因素等有關的資訊</a:t>
            </a:r>
            <a:endParaRPr lang="en-US" altLang="zh-TW" sz="11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54088" lvl="1" algn="just" defTabSz="476250">
              <a:lnSpc>
                <a:spcPct val="130000"/>
              </a:lnSpc>
            </a:pPr>
            <a:r>
              <a:rPr lang="zh-TW" altLang="en-US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重點在於資訊的完整度、剖析的角度、呈現的重點、效度與邏輯是否能有助於內部團隊與主管的瞭解與討論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目標選定：選定特定的市場區隔（</a:t>
            </a:r>
            <a:r>
              <a:rPr lang="en-US" altLang="zh-TW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Segment</a:t>
            </a:r>
            <a:r>
              <a:rPr lang="zh-TW" altLang="en-US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）作為目標市場，這裡得同時說明與說服選擇的準則與策略為何 </a:t>
            </a:r>
          </a:p>
          <a:p>
            <a:pPr marL="954088" lvl="1" algn="just" defTabSz="476250">
              <a:lnSpc>
                <a:spcPct val="130000"/>
              </a:lnSpc>
            </a:pPr>
            <a:r>
              <a:rPr lang="zh-TW" altLang="en-US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重點在於（</a:t>
            </a:r>
            <a:r>
              <a:rPr lang="en-US" altLang="zh-TW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）可取得的商機；（</a:t>
            </a:r>
            <a:r>
              <a:rPr lang="en-US" altLang="zh-TW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）確實比較後的競爭優勢；（</a:t>
            </a:r>
            <a:r>
              <a:rPr lang="en-US" altLang="zh-TW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）自身的組織資源與能耐的考量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策略擬定：短中長期的事業發展目標上，如何「從起始點走到終點」，簡要說明（簡單易懂符合邏輯）</a:t>
            </a:r>
          </a:p>
          <a:p>
            <a:pPr marL="954088" lvl="1" algn="just" defTabSz="476250">
              <a:lnSpc>
                <a:spcPct val="130000"/>
              </a:lnSpc>
            </a:pPr>
            <a:r>
              <a:rPr lang="zh-TW" altLang="en-US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對內部各方的重要關係人（</a:t>
            </a:r>
            <a:r>
              <a:rPr lang="en-US" altLang="zh-TW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Key Stakeholders</a:t>
            </a:r>
            <a:r>
              <a:rPr lang="zh-TW" altLang="en-US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），講得清楚，才能得到支持，有利於後續的工作開展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產品組合：找出目標市場，客戶真正要解決的問題，思考與呈現有效的產品組合樣貌，同時設計精準行銷要點（</a:t>
            </a:r>
            <a:r>
              <a:rPr lang="en-US" altLang="zh-TW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Target Marketing</a:t>
            </a:r>
            <a:r>
              <a:rPr lang="zh-TW" altLang="en-US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</a:p>
          <a:p>
            <a:pPr marL="269875" lvl="1" indent="-182563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夥伴結盟：瞭解目標客戶購買或使用同類型產品或服務時，還會想要什麼其他的產品或服務，結盟這些夥伴，在業務開發的前中後期與對應的夥伴合作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通路拓展：經銷管道的建立和部署的工作，確保銷售資訊、人員訓練、貨品配送與規劃聯合推廣活動等，順利接觸與接通由通路體系所服務的客戶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業務開發：尋找、識別和確認合格的潛在客戶，接近潛在客戶，並與其達成交易、交付出貨和後續追蹤 </a:t>
            </a:r>
            <a:endParaRPr lang="zh-TW" altLang="en-US" sz="1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4069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COO </a:t>
            </a:r>
            <a:r>
              <a:rPr lang="zh-TW" altLang="en-US" dirty="0" smtClean="0"/>
              <a:t>營運</a:t>
            </a:r>
            <a:r>
              <a:rPr lang="zh-TW" altLang="en-US" dirty="0"/>
              <a:t>長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41044" y="864057"/>
            <a:ext cx="8461912" cy="456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COO 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營運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長負責監督組織正在進行的操作和程序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341044" y="1800000"/>
            <a:ext cx="8461912" cy="4713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TW" sz="1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COO </a:t>
            </a:r>
            <a:r>
              <a:rPr lang="zh-TW" altLang="en-US" sz="11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營運</a:t>
            </a:r>
            <a:r>
              <a:rPr lang="zh-TW" altLang="en-US" sz="1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長涵蓋</a:t>
            </a:r>
            <a:r>
              <a:rPr lang="zh-TW" altLang="en-US" sz="11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範圍</a:t>
            </a:r>
            <a:endParaRPr lang="zh-TW" altLang="en-US" sz="11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設計和實施業務運營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制定促進企業文化和願景的政策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引導員工鼓勵最大的表現和奉獻精神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監督公司的運作和高管的工作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監督公司的日常運作和管理人員的工作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通過分析和解釋數據和指標評估績效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在所有重要事項上撰寫並提交報告給首席執行官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補充優勢或彌補</a:t>
            </a:r>
            <a:r>
              <a:rPr lang="en-US" altLang="zh-TW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CEO</a:t>
            </a: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的弱點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協助首席執行官籌集資金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參與擴展</a:t>
            </a:r>
            <a:r>
              <a:rPr lang="zh-TW" altLang="en-US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活動（投資</a:t>
            </a: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，收購，企業聯盟</a:t>
            </a:r>
            <a:r>
              <a:rPr lang="zh-TW" altLang="en-US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等）</a:t>
            </a:r>
            <a:r>
              <a:rPr lang="en-US" altLang="zh-TW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1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30000"/>
              </a:lnSpc>
            </a:pPr>
            <a:endParaRPr lang="en-US" altLang="zh-TW" sz="1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30000"/>
              </a:lnSpc>
            </a:pPr>
            <a:r>
              <a:rPr lang="en-US" altLang="zh-TW" sz="1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COO </a:t>
            </a:r>
            <a:r>
              <a:rPr lang="zh-TW" altLang="en-US" sz="11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營運</a:t>
            </a:r>
            <a:r>
              <a:rPr lang="zh-TW" altLang="en-US" sz="1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長經歷與背景</a:t>
            </a:r>
            <a:r>
              <a:rPr lang="zh-TW" altLang="en-US" sz="11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要求</a:t>
            </a:r>
            <a:endParaRPr lang="zh-TW" altLang="en-US" sz="11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經驗豐富的首席運營官或相關職位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了解市場營銷、財務及人力資源等業務職能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具有戰略規劃和業務發展能力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傑出的組織和領導能力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良好的人際關係和公共演講技巧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展現決策和解決問題的能力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具籌款經驗具有加分效果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工商管理學士學位或相關專業學士學位、理學碩士</a:t>
            </a:r>
            <a:r>
              <a:rPr lang="en-US" altLang="zh-TW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/MBA</a:t>
            </a: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尤佳 </a:t>
            </a:r>
          </a:p>
        </p:txBody>
      </p:sp>
    </p:spTree>
    <p:extLst>
      <p:ext uri="{BB962C8B-B14F-4D97-AF65-F5344CB8AC3E}">
        <p14:creationId xmlns:p14="http://schemas.microsoft.com/office/powerpoint/2010/main" val="266563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CFO </a:t>
            </a:r>
            <a:r>
              <a:rPr lang="zh-TW" altLang="en-US" dirty="0"/>
              <a:t>財務長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41044" y="864057"/>
            <a:ext cx="8461912" cy="872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CFO 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財務長負責管理公司行政、財務及風險管理之相關事務，包括擘劃公司財務及營運策略、建立及優化內控機制以保護公司資產、確保公司財務資訊公允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341044" y="1800000"/>
            <a:ext cx="8461912" cy="4713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TW" sz="1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CFO </a:t>
            </a:r>
            <a:r>
              <a:rPr lang="zh-TW" altLang="en-US" sz="1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財務長</a:t>
            </a:r>
            <a:r>
              <a:rPr lang="zh-TW" altLang="en-US" sz="11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涵蓋範圍</a:t>
            </a:r>
            <a:endParaRPr lang="en-US" altLang="zh-TW" sz="11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30000"/>
              </a:lnSpc>
            </a:pPr>
            <a:r>
              <a:rPr lang="zh-TW" altLang="en-US" sz="1100" b="1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財務</a:t>
            </a:r>
            <a:r>
              <a:rPr lang="zh-TW" altLang="en-US" sz="11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及相關規劃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協助訂立公司未來經營方針、並確保財務規劃能適切輔佐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協助訂立營運</a:t>
            </a:r>
            <a:r>
              <a:rPr lang="zh-TW" altLang="en-US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計畫（</a:t>
            </a:r>
            <a:r>
              <a:rPr lang="en-US" altLang="zh-TW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Business Plan</a:t>
            </a:r>
            <a:r>
              <a:rPr lang="zh-TW" altLang="en-US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）、</a:t>
            </a: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並監督其執行狀況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訂立財務及稅務</a:t>
            </a:r>
            <a:r>
              <a:rPr lang="zh-TW" altLang="en-US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策略（公司</a:t>
            </a: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設立地點、稅務考量</a:t>
            </a:r>
            <a:r>
              <a:rPr lang="zh-TW" altLang="en-US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等等）</a:t>
            </a:r>
            <a:endParaRPr lang="en-US" altLang="zh-TW" sz="1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編列資本支出預算及管理其執行狀況</a:t>
            </a:r>
          </a:p>
          <a:p>
            <a:pPr marL="0" lvl="1" algn="just">
              <a:lnSpc>
                <a:spcPct val="130000"/>
              </a:lnSpc>
            </a:pPr>
            <a:r>
              <a:rPr lang="zh-TW" altLang="en-US" sz="1100" b="1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營運</a:t>
            </a:r>
            <a:r>
              <a:rPr lang="zh-TW" altLang="en-US" sz="11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相關事務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綜理財務、會計、資金、法務、稅務、行政、人事相關事務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確保公司財務</a:t>
            </a:r>
            <a:r>
              <a:rPr lang="zh-TW" altLang="en-US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資訊（</a:t>
            </a:r>
            <a:r>
              <a:rPr lang="en-US" altLang="zh-TW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IT</a:t>
            </a:r>
            <a:r>
              <a:rPr lang="zh-TW" altLang="en-US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）系統</a:t>
            </a: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能正確反應公司營運狀況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確保財務報表均依照相關法令或公認會計原則按時編列、並將營運結果彙報董事會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與查帳會計師及內部稽核密切合作</a:t>
            </a:r>
          </a:p>
          <a:p>
            <a:pPr marL="0" lvl="1" algn="just">
              <a:lnSpc>
                <a:spcPct val="130000"/>
              </a:lnSpc>
            </a:pPr>
            <a:r>
              <a:rPr lang="zh-TW" altLang="en-US" sz="1100" b="1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風險</a:t>
            </a:r>
            <a:r>
              <a:rPr lang="zh-TW" altLang="en-US" sz="11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管理事宜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對公司主要營運風險有足夠認識及尋求適切的避險方案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為公司投保適切的保單，以確保公司資產價值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確保公司之運作均遵守相關法令規範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確保公司內控系統運作正常，以便即時提醒各項潛在營運風險</a:t>
            </a:r>
          </a:p>
          <a:p>
            <a:pPr marL="0" lvl="1" algn="just">
              <a:lnSpc>
                <a:spcPct val="130000"/>
              </a:lnSpc>
            </a:pPr>
            <a:r>
              <a:rPr lang="zh-TW" altLang="en-US" sz="1100" b="1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資金</a:t>
            </a:r>
            <a:r>
              <a:rPr lang="zh-TW" altLang="en-US" sz="11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管理事宜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負責融資及募資，以及公司總體資本及資金規劃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管理公司現金部位、進行現金預算規劃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應收、應付帳款之管理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公司資金之投資及</a:t>
            </a:r>
            <a:r>
              <a:rPr lang="zh-TW" altLang="en-US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管理</a:t>
            </a:r>
            <a:endParaRPr lang="zh-TW" altLang="en-US" sz="1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4094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CTO </a:t>
            </a:r>
            <a:r>
              <a:rPr lang="zh-TW" altLang="en-US" dirty="0"/>
              <a:t>技術長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41044" y="864057"/>
            <a:ext cx="8461912" cy="872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CTO 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技術長領導技術團隊開發各類產品，解決技術問題，管理不同的項目，排期交付，提供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CEO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下一步的發展方向作研究規劃。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341044" y="1736546"/>
            <a:ext cx="8461912" cy="3833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TW" sz="1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CTO </a:t>
            </a:r>
            <a:r>
              <a:rPr lang="zh-TW" altLang="en-US" sz="1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技術長涵蓋</a:t>
            </a:r>
            <a:r>
              <a:rPr lang="zh-TW" altLang="en-US" sz="11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範圍</a:t>
            </a:r>
            <a:endParaRPr lang="en-US" altLang="zh-TW" sz="11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30000"/>
              </a:lnSpc>
            </a:pPr>
            <a:r>
              <a:rPr lang="zh-TW" altLang="en-US" sz="11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長期戰略</a:t>
            </a:r>
            <a:r>
              <a:rPr lang="zh-TW" altLang="en-US" sz="1100" b="1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部署</a:t>
            </a:r>
            <a:endParaRPr lang="zh-TW" altLang="en-US" sz="1100" b="1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規劃並制定產品及技術研發發展戰略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協同商業戰略之發展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識別新技術、利用新技術、整合新技術、 驅動新技術</a:t>
            </a:r>
          </a:p>
          <a:p>
            <a:pPr marL="0" lvl="1" algn="just">
              <a:lnSpc>
                <a:spcPct val="130000"/>
              </a:lnSpc>
            </a:pPr>
            <a:r>
              <a:rPr lang="zh-TW" altLang="en-US" sz="11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中期布局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洞悉技術趨勢的變化及發展，並且和公司的營運主軸相搭配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針對前瞻的技術做進一步的了解研究，並且納入公司在下一代產品的技術研發規劃</a:t>
            </a:r>
          </a:p>
          <a:p>
            <a:pPr marL="0" lvl="1" algn="just">
              <a:lnSpc>
                <a:spcPct val="130000"/>
              </a:lnSpc>
            </a:pPr>
            <a:r>
              <a:rPr lang="zh-TW" altLang="en-US" sz="11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短期技術走向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技術架構：建立技術架構與實施模式，建立技術體系標準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流程制度：建立高質量，高效率的技術團隊。健全的項目管理體系；完善的員工能力發展體系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知識培訓：建立以研發內容為主的知識庫管理體系、技術分享與技術文化的體系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決定產品開發最高階之技術解決方案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負責整體開發流程的促進與掌控</a:t>
            </a:r>
          </a:p>
          <a:p>
            <a:pPr marL="0" lvl="1" algn="just">
              <a:lnSpc>
                <a:spcPct val="130000"/>
              </a:lnSpc>
            </a:pPr>
            <a:r>
              <a:rPr lang="zh-TW" altLang="en-US" sz="11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管理研發對公司經營活動和營利的影響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與其它部門的溝通協作，如</a:t>
            </a:r>
            <a:r>
              <a:rPr lang="en-US" altLang="zh-TW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HR</a:t>
            </a: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、市場、</a:t>
            </a:r>
            <a:r>
              <a:rPr lang="en-US" altLang="zh-TW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BD</a:t>
            </a: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、財務、客服等提供技術管理接口</a:t>
            </a:r>
          </a:p>
          <a:p>
            <a:pPr marL="269875" lvl="1" indent="-1714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在產品技術層面領先業內同行，能以降低成本、促進效能更符合市場需求以促進公司獲利</a:t>
            </a:r>
          </a:p>
        </p:txBody>
      </p:sp>
    </p:spTree>
    <p:extLst>
      <p:ext uri="{BB962C8B-B14F-4D97-AF65-F5344CB8AC3E}">
        <p14:creationId xmlns:p14="http://schemas.microsoft.com/office/powerpoint/2010/main" val="354795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客戶、技術、與產品說明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b="1" dirty="0" smtClean="0">
                <a:solidFill>
                  <a:schemeClr val="tx1"/>
                </a:solidFill>
              </a:rPr>
              <a:t>問題</a:t>
            </a:r>
            <a:endParaRPr lang="en-US" altLang="zh-TW" b="1" dirty="0" smtClean="0">
              <a:solidFill>
                <a:schemeClr val="tx1"/>
              </a:solidFill>
            </a:endParaRPr>
          </a:p>
          <a:p>
            <a:pPr marL="509588" lvl="1" indent="-242888"/>
            <a:r>
              <a:rPr lang="zh-TW" altLang="en-US" sz="2000" dirty="0" smtClean="0">
                <a:solidFill>
                  <a:schemeClr val="bg1">
                    <a:lumMod val="50000"/>
                  </a:schemeClr>
                </a:solidFill>
              </a:rPr>
              <a:t>目標</a:t>
            </a:r>
            <a:r>
              <a:rPr lang="zh-TW" altLang="en-US" sz="2000" dirty="0">
                <a:solidFill>
                  <a:schemeClr val="bg1">
                    <a:lumMod val="50000"/>
                  </a:schemeClr>
                </a:solidFill>
              </a:rPr>
              <a:t>客戶是那些，所要解決的問題是什麼</a:t>
            </a:r>
            <a:r>
              <a:rPr lang="zh-TW" altLang="en-US" sz="2000" dirty="0" smtClean="0">
                <a:solidFill>
                  <a:schemeClr val="bg1">
                    <a:lumMod val="50000"/>
                  </a:schemeClr>
                </a:solidFill>
              </a:rPr>
              <a:t>？</a:t>
            </a:r>
            <a:endParaRPr lang="en-US" altLang="zh-TW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09588" lvl="1" indent="-242888"/>
            <a:r>
              <a:rPr lang="zh-TW" altLang="en-US" sz="2000" dirty="0" smtClean="0">
                <a:solidFill>
                  <a:schemeClr val="bg1">
                    <a:lumMod val="50000"/>
                  </a:schemeClr>
                </a:solidFill>
              </a:rPr>
              <a:t>關鍵</a:t>
            </a:r>
            <a:r>
              <a:rPr lang="zh-TW" altLang="en-US" sz="2000" dirty="0">
                <a:solidFill>
                  <a:schemeClr val="bg1">
                    <a:lumMod val="50000"/>
                  </a:schemeClr>
                </a:solidFill>
              </a:rPr>
              <a:t>客戶是誰（</a:t>
            </a:r>
            <a:r>
              <a:rPr lang="en-US" altLang="zh-TW" sz="2000" dirty="0">
                <a:solidFill>
                  <a:schemeClr val="bg1">
                    <a:lumMod val="50000"/>
                  </a:schemeClr>
                </a:solidFill>
              </a:rPr>
              <a:t>B2B</a:t>
            </a:r>
            <a:r>
              <a:rPr lang="zh-TW" altLang="en-US" sz="2000" dirty="0" smtClean="0">
                <a:solidFill>
                  <a:schemeClr val="bg1">
                    <a:lumMod val="50000"/>
                  </a:schemeClr>
                </a:solidFill>
              </a:rPr>
              <a:t>要有</a:t>
            </a:r>
            <a:r>
              <a:rPr lang="zh-TW" altLang="en-US" sz="2000" dirty="0">
                <a:solidFill>
                  <a:schemeClr val="bg1">
                    <a:lumMod val="50000"/>
                  </a:schemeClr>
                </a:solidFill>
              </a:rPr>
              <a:t>廠商名，</a:t>
            </a:r>
            <a:r>
              <a:rPr lang="en-US" altLang="zh-TW" sz="2000" dirty="0">
                <a:solidFill>
                  <a:schemeClr val="bg1">
                    <a:lumMod val="50000"/>
                  </a:schemeClr>
                </a:solidFill>
              </a:rPr>
              <a:t>B2C</a:t>
            </a:r>
            <a:r>
              <a:rPr lang="zh-TW" altLang="en-US" sz="2000" dirty="0">
                <a:solidFill>
                  <a:schemeClr val="bg1">
                    <a:lumMod val="50000"/>
                  </a:schemeClr>
                </a:solidFill>
              </a:rPr>
              <a:t>要有明確客戶群</a:t>
            </a:r>
            <a:r>
              <a:rPr lang="zh-TW" altLang="en-US" sz="2000" dirty="0" smtClean="0">
                <a:solidFill>
                  <a:schemeClr val="bg1">
                    <a:lumMod val="50000"/>
                  </a:schemeClr>
                </a:solidFill>
              </a:rPr>
              <a:t>）</a:t>
            </a:r>
            <a:endParaRPr lang="en-US" altLang="zh-TW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09588" lvl="1" indent="-242888"/>
            <a:r>
              <a:rPr lang="zh-TW" altLang="en-US" sz="2000" dirty="0" smtClean="0">
                <a:solidFill>
                  <a:schemeClr val="bg1">
                    <a:lumMod val="50000"/>
                  </a:schemeClr>
                </a:solidFill>
              </a:rPr>
              <a:t>提供</a:t>
            </a:r>
            <a:r>
              <a:rPr lang="zh-TW" altLang="en-US" sz="2000" dirty="0">
                <a:solidFill>
                  <a:schemeClr val="bg1">
                    <a:lumMod val="50000"/>
                  </a:schemeClr>
                </a:solidFill>
              </a:rPr>
              <a:t>的產品與服務是什麼</a:t>
            </a:r>
            <a:r>
              <a:rPr lang="zh-TW" altLang="en-US" sz="2000" dirty="0" smtClean="0">
                <a:solidFill>
                  <a:schemeClr val="bg1">
                    <a:lumMod val="50000"/>
                  </a:schemeClr>
                </a:solidFill>
              </a:rPr>
              <a:t>？</a:t>
            </a:r>
            <a:endParaRPr lang="en-US" altLang="zh-TW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09588" lvl="1" indent="-242888"/>
            <a:r>
              <a:rPr lang="zh-TW" altLang="en-US" sz="2000" dirty="0" smtClean="0">
                <a:solidFill>
                  <a:schemeClr val="bg1">
                    <a:lumMod val="50000"/>
                  </a:schemeClr>
                </a:solidFill>
              </a:rPr>
              <a:t>推廣至客戶的策略為何？</a:t>
            </a:r>
            <a:endParaRPr lang="en-US" altLang="zh-TW" sz="2000" dirty="0">
              <a:solidFill>
                <a:schemeClr val="bg1">
                  <a:lumMod val="50000"/>
                </a:schemeClr>
              </a:solidFill>
            </a:endParaRPr>
          </a:p>
          <a:p>
            <a:pPr marL="509588" lvl="1" indent="-242888"/>
            <a:r>
              <a:rPr lang="zh-TW" altLang="en-US" sz="2000" dirty="0" smtClean="0">
                <a:solidFill>
                  <a:schemeClr val="bg1">
                    <a:lumMod val="50000"/>
                  </a:schemeClr>
                </a:solidFill>
              </a:rPr>
              <a:t>您</a:t>
            </a:r>
            <a:r>
              <a:rPr lang="zh-TW" altLang="en-US" sz="2000" dirty="0">
                <a:solidFill>
                  <a:schemeClr val="bg1">
                    <a:lumMod val="50000"/>
                  </a:schemeClr>
                </a:solidFill>
              </a:rPr>
              <a:t>如何</a:t>
            </a:r>
            <a:r>
              <a:rPr lang="zh-TW" altLang="en-US" sz="2000" dirty="0" smtClean="0">
                <a:solidFill>
                  <a:schemeClr val="bg1">
                    <a:lumMod val="50000"/>
                  </a:schemeClr>
                </a:solidFill>
              </a:rPr>
              <a:t>解決此問題</a:t>
            </a:r>
            <a:r>
              <a:rPr lang="zh-TW" altLang="en-US" sz="2000" dirty="0">
                <a:solidFill>
                  <a:schemeClr val="bg1">
                    <a:lumMod val="50000"/>
                  </a:schemeClr>
                </a:solidFill>
              </a:rPr>
              <a:t>以及誰有這個</a:t>
            </a:r>
            <a:r>
              <a:rPr lang="zh-TW" altLang="en-US" sz="2000" dirty="0" smtClean="0">
                <a:solidFill>
                  <a:schemeClr val="bg1">
                    <a:lumMod val="50000"/>
                  </a:schemeClr>
                </a:solidFill>
              </a:rPr>
              <a:t>問題</a:t>
            </a:r>
            <a:endParaRPr lang="en-US" altLang="zh-TW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09588" lvl="1" indent="-242888">
              <a:lnSpc>
                <a:spcPct val="160000"/>
              </a:lnSpc>
            </a:pPr>
            <a:r>
              <a:rPr lang="zh-TW" altLang="en-US" sz="2000" dirty="0">
                <a:solidFill>
                  <a:schemeClr val="bg1">
                    <a:lumMod val="50000"/>
                  </a:schemeClr>
                </a:solidFill>
              </a:rPr>
              <a:t>公司</a:t>
            </a:r>
            <a:r>
              <a:rPr lang="zh-TW" altLang="en-US" sz="2000" dirty="0" smtClean="0">
                <a:solidFill>
                  <a:schemeClr val="bg1">
                    <a:lumMod val="50000"/>
                  </a:schemeClr>
                </a:solidFill>
              </a:rPr>
              <a:t>成立後三年，要</a:t>
            </a:r>
            <a:r>
              <a:rPr lang="zh-TW" altLang="en-US" sz="2000" dirty="0">
                <a:solidFill>
                  <a:schemeClr val="bg1">
                    <a:lumMod val="50000"/>
                  </a:schemeClr>
                </a:solidFill>
              </a:rPr>
              <a:t>有多少</a:t>
            </a:r>
            <a:r>
              <a:rPr lang="zh-TW" altLang="en-US" sz="2000" dirty="0" smtClean="0">
                <a:solidFill>
                  <a:schemeClr val="bg1">
                    <a:lumMod val="50000"/>
                  </a:schemeClr>
                </a:solidFill>
              </a:rPr>
              <a:t>營業額？</a:t>
            </a:r>
            <a:endParaRPr lang="en-US" altLang="zh-TW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zh-TW" altLang="en-US" b="1" dirty="0" smtClean="0">
                <a:solidFill>
                  <a:schemeClr val="tx1"/>
                </a:solidFill>
              </a:rPr>
              <a:t>解決方案</a:t>
            </a:r>
            <a:endParaRPr lang="en-US" altLang="zh-TW" b="1" dirty="0">
              <a:solidFill>
                <a:schemeClr val="tx1"/>
              </a:solidFill>
            </a:endParaRPr>
          </a:p>
          <a:p>
            <a:pPr marL="509588" lvl="1" indent="-242888"/>
            <a:r>
              <a:rPr lang="zh-TW" altLang="en-US" sz="2000" dirty="0">
                <a:solidFill>
                  <a:schemeClr val="bg1">
                    <a:lumMod val="50000"/>
                  </a:schemeClr>
                </a:solidFill>
              </a:rPr>
              <a:t>描述您的解決方案有何優勢</a:t>
            </a:r>
            <a:r>
              <a:rPr lang="zh-TW" altLang="en-US" sz="2000" dirty="0" smtClean="0">
                <a:solidFill>
                  <a:schemeClr val="bg1">
                    <a:lumMod val="50000"/>
                  </a:schemeClr>
                </a:solidFill>
              </a:rPr>
              <a:t>？（與</a:t>
            </a:r>
            <a:r>
              <a:rPr lang="zh-TW" altLang="en-US" sz="2000" dirty="0">
                <a:solidFill>
                  <a:schemeClr val="bg1">
                    <a:lumMod val="50000"/>
                  </a:schemeClr>
                </a:solidFill>
              </a:rPr>
              <a:t>現有比較，為何比別家好？ ）</a:t>
            </a:r>
            <a:endParaRPr lang="en-US" altLang="zh-TW" sz="2000" dirty="0">
              <a:solidFill>
                <a:schemeClr val="bg1">
                  <a:lumMod val="50000"/>
                </a:schemeClr>
              </a:solidFill>
            </a:endParaRPr>
          </a:p>
          <a:p>
            <a:pPr marL="509588" lvl="1" indent="-242888"/>
            <a:r>
              <a:rPr lang="zh-TW" altLang="en-US" sz="2000" dirty="0">
                <a:solidFill>
                  <a:schemeClr val="bg1">
                    <a:lumMod val="50000"/>
                  </a:schemeClr>
                </a:solidFill>
              </a:rPr>
              <a:t>您的解決方案是否可以獨立發展或必須與其他系統合作？</a:t>
            </a:r>
            <a:endParaRPr lang="en-US" altLang="zh-TW" sz="2000" dirty="0">
              <a:solidFill>
                <a:schemeClr val="bg1">
                  <a:lumMod val="50000"/>
                </a:schemeClr>
              </a:solidFill>
            </a:endParaRPr>
          </a:p>
          <a:p>
            <a:pPr marL="509588" lvl="1" indent="-242888"/>
            <a:r>
              <a:rPr lang="zh-TW" altLang="en-US" sz="2000" dirty="0">
                <a:solidFill>
                  <a:schemeClr val="bg1">
                    <a:lumMod val="50000"/>
                  </a:schemeClr>
                </a:solidFill>
              </a:rPr>
              <a:t>現在市場上是否有其他類似的產品或解決方案？</a:t>
            </a:r>
            <a:endParaRPr lang="en-US" altLang="zh-TW" sz="20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08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3300" dirty="0" smtClean="0"/>
              <a:t>商業模式匯總分析</a:t>
            </a:r>
            <a:r>
              <a:rPr lang="zh-TW" altLang="en-US" sz="2400" dirty="0" smtClean="0">
                <a:solidFill>
                  <a:schemeClr val="bg1">
                    <a:lumMod val="50000"/>
                  </a:schemeClr>
                </a:solidFill>
              </a:rPr>
              <a:t>（生技</a:t>
            </a:r>
            <a:r>
              <a:rPr lang="zh-TW" altLang="en-US" sz="2400" dirty="0">
                <a:solidFill>
                  <a:schemeClr val="bg1">
                    <a:lumMod val="50000"/>
                  </a:schemeClr>
                </a:solidFill>
              </a:rPr>
              <a:t>醫藥類自</a:t>
            </a:r>
            <a:r>
              <a:rPr lang="zh-TW" altLang="en-US" sz="2400" dirty="0" smtClean="0">
                <a:solidFill>
                  <a:schemeClr val="bg1">
                    <a:lumMod val="50000"/>
                  </a:schemeClr>
                </a:solidFill>
              </a:rPr>
              <a:t>評選填） </a:t>
            </a:r>
            <a:endParaRPr lang="zh-TW" alt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4643262"/>
              </p:ext>
            </p:extLst>
          </p:nvPr>
        </p:nvGraphicFramePr>
        <p:xfrm>
          <a:off x="432000" y="1080000"/>
          <a:ext cx="8280000" cy="4775314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65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833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Key Partners</a:t>
                      </a:r>
                    </a:p>
                    <a:p>
                      <a:pPr algn="ctr"/>
                      <a:r>
                        <a:rPr lang="zh-TW" altLang="en-US" sz="11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（關鍵合作夥伴）</a:t>
                      </a:r>
                      <a:endParaRPr lang="zh-TW" altLang="en-US" sz="1100" b="1" dirty="0" smtClean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Key Activities</a:t>
                      </a:r>
                    </a:p>
                    <a:p>
                      <a:pPr algn="ctr"/>
                      <a:r>
                        <a:rPr lang="zh-TW" altLang="en-US" sz="11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（關鍵活動）</a:t>
                      </a:r>
                      <a:endParaRPr lang="zh-TW" altLang="en-US" sz="1100" b="1" dirty="0" smtClean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Value Proposition</a:t>
                      </a:r>
                    </a:p>
                    <a:p>
                      <a:pPr algn="ctr"/>
                      <a:r>
                        <a:rPr lang="zh-TW" altLang="en-US" sz="11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（價值主張）</a:t>
                      </a:r>
                      <a:endParaRPr lang="zh-TW" altLang="en-US" sz="11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Customer Relationships</a:t>
                      </a:r>
                    </a:p>
                    <a:p>
                      <a:pPr algn="ctr"/>
                      <a:r>
                        <a:rPr lang="zh-TW" altLang="en-US" sz="11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（顧客關係）</a:t>
                      </a:r>
                      <a:endParaRPr lang="zh-TW" altLang="en-US" sz="1100" b="1" dirty="0" smtClean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Customer Segments</a:t>
                      </a:r>
                    </a:p>
                    <a:p>
                      <a:pPr algn="ctr"/>
                      <a:r>
                        <a:rPr lang="zh-TW" altLang="en-US" sz="11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（目標客層）</a:t>
                      </a:r>
                      <a:endParaRPr lang="zh-TW" altLang="en-US" sz="1100" b="1" dirty="0" smtClean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0882">
                <a:tc rowSpan="3">
                  <a:txBody>
                    <a:bodyPr/>
                    <a:lstStyle/>
                    <a:p>
                      <a:pPr marL="198000" indent="-198000">
                        <a:buAutoNum type="arabicPeriod"/>
                      </a:pPr>
                      <a:endParaRPr lang="zh-TW" altLang="en-US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8000" indent="-198000">
                        <a:buAutoNum type="arabicPeriod"/>
                      </a:pPr>
                      <a:endParaRPr lang="zh-TW" altLang="en-US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198000" indent="-198000">
                        <a:buAutoNum type="arabicPeriod"/>
                      </a:pPr>
                      <a:endParaRPr lang="en-US" altLang="zh-TW" sz="1100" b="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198000" indent="-198000"/>
                      <a:endParaRPr lang="zh-TW" altLang="en-US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8000" indent="-198000">
                        <a:buAutoNum type="arabicPeriod"/>
                      </a:pPr>
                      <a:endParaRPr lang="zh-TW" altLang="en-US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indent="0"/>
                      <a:endParaRPr lang="en-US" altLang="zh-TW" sz="1100" b="0" baseline="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738">
                <a:tc vMerge="1">
                  <a:txBody>
                    <a:bodyPr/>
                    <a:lstStyle/>
                    <a:p>
                      <a:endParaRPr lang="zh-TW" altLang="en-US" sz="1400" dirty="0">
                        <a:solidFill>
                          <a:schemeClr val="tx1"/>
                        </a:solidFill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5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Key Resources</a:t>
                      </a:r>
                    </a:p>
                    <a:p>
                      <a:pPr algn="ctr"/>
                      <a:r>
                        <a:rPr lang="zh-TW" altLang="en-US" sz="11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（關鍵資源）</a:t>
                      </a:r>
                      <a:endParaRPr lang="zh-TW" altLang="en-US" sz="1100" b="1" dirty="0" smtClean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1400" dirty="0">
                        <a:solidFill>
                          <a:schemeClr val="tx1"/>
                        </a:solidFill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5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Channels</a:t>
                      </a:r>
                    </a:p>
                    <a:p>
                      <a:pPr algn="ctr"/>
                      <a:r>
                        <a:rPr lang="zh-TW" altLang="en-US" sz="11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（通路）</a:t>
                      </a:r>
                      <a:endParaRPr lang="zh-TW" altLang="en-US" sz="1100" b="1" dirty="0" smtClean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1400" dirty="0">
                        <a:solidFill>
                          <a:schemeClr val="tx1"/>
                        </a:solidFill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0882">
                <a:tc vMerge="1">
                  <a:txBody>
                    <a:bodyPr/>
                    <a:lstStyle/>
                    <a:p>
                      <a:endParaRPr lang="zh-TW" altLang="en-US" sz="1400" dirty="0">
                        <a:solidFill>
                          <a:schemeClr val="tx1"/>
                        </a:solidFill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198000" indent="-198000">
                        <a:buAutoNum type="arabicPeriod"/>
                      </a:pPr>
                      <a:endParaRPr lang="zh-TW" altLang="en-US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 sz="1400" dirty="0">
                        <a:solidFill>
                          <a:schemeClr val="tx1"/>
                        </a:solidFill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198000" indent="-198000">
                        <a:buAutoNum type="arabicPeriod"/>
                      </a:pPr>
                      <a:endParaRPr lang="zh-TW" altLang="en-US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 sz="1400" dirty="0">
                        <a:solidFill>
                          <a:schemeClr val="tx1"/>
                        </a:solidFill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29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Cost Structure </a:t>
                      </a:r>
                      <a:r>
                        <a:rPr lang="zh-TW" altLang="en-US" sz="11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（成本結構）</a:t>
                      </a:r>
                      <a:endParaRPr lang="zh-TW" altLang="en-US" sz="11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sz="1200" dirty="0">
                        <a:solidFill>
                          <a:schemeClr val="tx1"/>
                        </a:solidFill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TW" sz="11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Revenue Streams </a:t>
                      </a:r>
                      <a:r>
                        <a:rPr lang="zh-TW" altLang="en-US" sz="11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（收益流）</a:t>
                      </a:r>
                      <a:endParaRPr lang="zh-TW" altLang="en-US" sz="11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1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sz="1200" dirty="0">
                        <a:solidFill>
                          <a:schemeClr val="tx1"/>
                        </a:solidFill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6299">
                <a:tc rowSpan="2" gridSpan="2"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zh-TW" altLang="en-US" sz="11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產品</a:t>
                      </a:r>
                      <a:r>
                        <a:rPr lang="en-US" altLang="zh-TW" sz="1100" b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100" b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服務收入</a:t>
                      </a:r>
                      <a:endParaRPr lang="zh-TW" altLang="en-US" sz="1100" b="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權利金收入</a:t>
                      </a:r>
                      <a:r>
                        <a:rPr lang="en-US" altLang="zh-TW" sz="1100" b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/>
                      </a:r>
                      <a:br>
                        <a:rPr lang="en-US" altLang="zh-TW" sz="1100" b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100" b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（若無則空白）</a:t>
                      </a:r>
                      <a:endParaRPr lang="zh-TW" altLang="en-US" sz="1100" b="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其他收入</a:t>
                      </a:r>
                      <a:r>
                        <a:rPr lang="en-US" altLang="zh-TW" sz="1100" b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/>
                      </a:r>
                      <a:br>
                        <a:rPr lang="en-US" altLang="zh-TW" sz="1100" b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100" b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（若無則空白）</a:t>
                      </a:r>
                      <a:endParaRPr lang="zh-TW" altLang="en-US" sz="1100" b="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0882">
                <a:tc gridSpan="2" vMerge="1">
                  <a:txBody>
                    <a:bodyPr/>
                    <a:lstStyle/>
                    <a:p>
                      <a:pPr marL="198000" indent="-198000">
                        <a:buAutoNum type="arabicPeriod"/>
                      </a:pPr>
                      <a:endParaRPr lang="zh-TW" altLang="en-US" sz="11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marL="198000" indent="-198000"/>
                      <a:endParaRPr lang="zh-TW" altLang="en-US" sz="11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8000" indent="-198000">
                        <a:buAutoNum type="arabicPeriod"/>
                      </a:pPr>
                      <a:endParaRPr lang="zh-TW" altLang="en-US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8000" indent="-198000">
                        <a:buAutoNum type="arabicPeriod"/>
                      </a:pPr>
                      <a:endParaRPr lang="zh-TW" altLang="en-US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10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市場價值與</a:t>
            </a:r>
            <a:r>
              <a:rPr lang="zh-TW" altLang="en-US" dirty="0" smtClean="0"/>
              <a:t>定位</a:t>
            </a:r>
            <a:r>
              <a:rPr lang="zh-TW" altLang="en-US" sz="2700" dirty="0" smtClean="0">
                <a:solidFill>
                  <a:schemeClr val="bg1">
                    <a:lumMod val="50000"/>
                  </a:schemeClr>
                </a:solidFill>
              </a:rPr>
              <a:t>（生技</a:t>
            </a:r>
            <a:r>
              <a:rPr lang="zh-TW" altLang="en-US" sz="2700" dirty="0">
                <a:solidFill>
                  <a:schemeClr val="bg1">
                    <a:lumMod val="50000"/>
                  </a:schemeClr>
                </a:solidFill>
              </a:rPr>
              <a:t>醫藥</a:t>
            </a:r>
            <a:r>
              <a:rPr lang="zh-TW" altLang="en-US" sz="2700" dirty="0" smtClean="0">
                <a:solidFill>
                  <a:schemeClr val="bg1">
                    <a:lumMod val="50000"/>
                  </a:schemeClr>
                </a:solidFill>
              </a:rPr>
              <a:t>類填寫）</a:t>
            </a:r>
            <a:endParaRPr lang="zh-TW" altLang="en-US" sz="27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b="1" dirty="0"/>
              <a:t>說明團隊發展技術之市場價值與</a:t>
            </a:r>
            <a:r>
              <a:rPr lang="zh-TW" altLang="en-US" b="1" dirty="0" smtClean="0"/>
              <a:t>定位（可</a:t>
            </a:r>
            <a:r>
              <a:rPr lang="zh-TW" altLang="en-US" b="1" dirty="0"/>
              <a:t>參考下圖輔助</a:t>
            </a:r>
            <a:r>
              <a:rPr lang="zh-TW" altLang="en-US" b="1" dirty="0" smtClean="0"/>
              <a:t>說明）</a:t>
            </a:r>
            <a:endParaRPr lang="en-US" altLang="zh-TW" b="1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041" y="1842112"/>
            <a:ext cx="7899919" cy="4514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5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產業</a:t>
            </a:r>
            <a:r>
              <a:rPr lang="zh-TW" altLang="en-US" dirty="0" smtClean="0"/>
              <a:t>分析</a:t>
            </a:r>
            <a:r>
              <a:rPr lang="zh-TW" altLang="en-US" sz="2700" dirty="0">
                <a:solidFill>
                  <a:schemeClr val="bg1">
                    <a:lumMod val="50000"/>
                  </a:schemeClr>
                </a:solidFill>
              </a:rPr>
              <a:t>（生技醫藥類自評選填）</a:t>
            </a:r>
            <a:r>
              <a:rPr lang="en-US" altLang="zh-TW" sz="27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zh-TW" altLang="en-US" sz="27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spcAft>
                <a:spcPts val="200"/>
              </a:spcAft>
              <a:buNone/>
            </a:pPr>
            <a:r>
              <a:rPr lang="zh-TW" altLang="en-US" sz="2000" b="1" dirty="0"/>
              <a:t>產業現況如何</a:t>
            </a:r>
            <a:r>
              <a:rPr lang="en-US" altLang="zh-TW" sz="2000" b="1" dirty="0" smtClean="0"/>
              <a:t>?</a:t>
            </a:r>
          </a:p>
          <a:p>
            <a:pPr marL="509588" lvl="1" indent="-242888">
              <a:spcAft>
                <a:spcPts val="200"/>
              </a:spcAft>
            </a:pPr>
            <a:r>
              <a:rPr lang="en-US" altLang="zh-TW" sz="2000" dirty="0"/>
              <a:t> </a:t>
            </a:r>
          </a:p>
          <a:p>
            <a:pPr marL="0" lvl="1" indent="0">
              <a:spcAft>
                <a:spcPts val="200"/>
              </a:spcAft>
              <a:buNone/>
            </a:pPr>
            <a:r>
              <a:rPr lang="zh-TW" altLang="en-US" sz="2000" b="1" dirty="0"/>
              <a:t>產業上中下游價值鏈分析</a:t>
            </a:r>
            <a:r>
              <a:rPr lang="en-US" altLang="zh-TW" sz="2000" b="1" dirty="0" smtClean="0"/>
              <a:t>?</a:t>
            </a:r>
            <a:r>
              <a:rPr lang="en-US" altLang="zh-TW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zh-TW" altLang="en-US" sz="2000" dirty="0" smtClean="0">
                <a:solidFill>
                  <a:schemeClr val="bg1">
                    <a:lumMod val="50000"/>
                  </a:schemeClr>
                </a:solidFill>
              </a:rPr>
              <a:t>（產業</a:t>
            </a:r>
            <a:r>
              <a:rPr lang="zh-TW" altLang="en-US" sz="2000" dirty="0">
                <a:solidFill>
                  <a:schemeClr val="bg1">
                    <a:lumMod val="50000"/>
                  </a:schemeClr>
                </a:solidFill>
              </a:rPr>
              <a:t>價值鏈參考</a:t>
            </a:r>
            <a:r>
              <a:rPr lang="en-US" altLang="zh-TW" sz="2000" dirty="0">
                <a:solidFill>
                  <a:schemeClr val="bg1">
                    <a:lumMod val="50000"/>
                  </a:schemeClr>
                </a:solidFill>
              </a:rPr>
              <a:t>:http://ic.tpex.org.tw</a:t>
            </a:r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/</a:t>
            </a:r>
            <a:r>
              <a:rPr lang="zh-TW" altLang="en-US" sz="2000" dirty="0" smtClean="0">
                <a:solidFill>
                  <a:schemeClr val="bg1">
                    <a:lumMod val="50000"/>
                  </a:schemeClr>
                </a:solidFill>
              </a:rPr>
              <a:t>）</a:t>
            </a:r>
            <a:endParaRPr lang="en-US" altLang="zh-TW" sz="2000" b="1" dirty="0" smtClean="0"/>
          </a:p>
          <a:p>
            <a:pPr marL="509588" lvl="1" indent="-242888">
              <a:spcAft>
                <a:spcPts val="200"/>
              </a:spcAft>
            </a:pPr>
            <a:r>
              <a:rPr lang="en-US" altLang="zh-TW" sz="2000" dirty="0" smtClean="0"/>
              <a:t> </a:t>
            </a:r>
            <a:endParaRPr lang="en-US" altLang="zh-TW" sz="2000" dirty="0"/>
          </a:p>
          <a:p>
            <a:pPr marL="0" lvl="1" indent="0">
              <a:spcAft>
                <a:spcPts val="200"/>
              </a:spcAft>
              <a:buNone/>
            </a:pPr>
            <a:r>
              <a:rPr lang="zh-TW" altLang="en-US" sz="2000" b="1" dirty="0"/>
              <a:t>整體市場之規模及趨勢分析</a:t>
            </a:r>
            <a:r>
              <a:rPr lang="en-US" altLang="zh-TW" sz="2000" b="1" dirty="0" smtClean="0"/>
              <a:t>?</a:t>
            </a:r>
          </a:p>
          <a:p>
            <a:pPr marL="509588" lvl="1" indent="-242888">
              <a:spcAft>
                <a:spcPts val="200"/>
              </a:spcAft>
            </a:pPr>
            <a:r>
              <a:rPr lang="en-US" altLang="zh-TW" sz="2000" dirty="0" smtClean="0"/>
              <a:t> </a:t>
            </a:r>
            <a:endParaRPr lang="en-US" altLang="zh-TW" sz="2000" dirty="0"/>
          </a:p>
          <a:p>
            <a:pPr marL="0" lvl="1" indent="0">
              <a:spcAft>
                <a:spcPts val="200"/>
              </a:spcAft>
              <a:buNone/>
            </a:pPr>
            <a:r>
              <a:rPr lang="en-US" altLang="zh-TW" sz="2000" b="1" dirty="0"/>
              <a:t> </a:t>
            </a:r>
            <a:endParaRPr lang="en-US" altLang="zh-TW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58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獲利方式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Aft>
                <a:spcPts val="200"/>
              </a:spcAft>
            </a:pPr>
            <a:r>
              <a:rPr lang="zh-TW" altLang="en-US" sz="2000" b="1" dirty="0"/>
              <a:t>預計產品所銷售的</a:t>
            </a:r>
            <a:r>
              <a:rPr lang="zh-TW" altLang="en-US" sz="2000" b="1" dirty="0" smtClean="0"/>
              <a:t>對象（</a:t>
            </a:r>
            <a:r>
              <a:rPr lang="en-US" altLang="zh-TW" sz="2000" b="1" dirty="0" smtClean="0"/>
              <a:t>B2C</a:t>
            </a:r>
            <a:r>
              <a:rPr lang="zh-TW" altLang="en-US" sz="2000" b="1" dirty="0"/>
              <a:t>、</a:t>
            </a:r>
            <a:r>
              <a:rPr lang="en-US" altLang="zh-TW" sz="2000" b="1" dirty="0"/>
              <a:t>B2B</a:t>
            </a:r>
            <a:r>
              <a:rPr lang="zh-TW" altLang="en-US" sz="2000" b="1" dirty="0"/>
              <a:t>或</a:t>
            </a:r>
            <a:r>
              <a:rPr lang="en-US" altLang="zh-TW" sz="2000" b="1" dirty="0" smtClean="0"/>
              <a:t>B2B2C</a:t>
            </a:r>
            <a:r>
              <a:rPr lang="zh-TW" altLang="en-US" sz="2000" b="1" dirty="0" smtClean="0"/>
              <a:t>）</a:t>
            </a:r>
            <a:endParaRPr lang="en-US" altLang="zh-TW" sz="2000" dirty="0"/>
          </a:p>
          <a:p>
            <a:pPr marL="342900" lvl="1" indent="-342900">
              <a:spcAft>
                <a:spcPts val="200"/>
              </a:spcAft>
            </a:pPr>
            <a:r>
              <a:rPr lang="zh-TW" altLang="en-US" sz="2000" b="1" dirty="0"/>
              <a:t>預計產品銷售的</a:t>
            </a:r>
            <a:r>
              <a:rPr lang="zh-TW" altLang="en-US" sz="2000" b="1" dirty="0" smtClean="0"/>
              <a:t>型態（直</a:t>
            </a:r>
            <a:r>
              <a:rPr lang="zh-TW" altLang="en-US" sz="2000" b="1" dirty="0"/>
              <a:t>營銷售或代理商</a:t>
            </a:r>
            <a:r>
              <a:rPr lang="zh-TW" altLang="en-US" sz="2000" b="1" dirty="0" smtClean="0"/>
              <a:t>銷售）</a:t>
            </a:r>
            <a:endParaRPr lang="en-US" altLang="zh-TW" sz="2000" dirty="0"/>
          </a:p>
          <a:p>
            <a:pPr marL="342900" lvl="1" indent="-342900">
              <a:spcAft>
                <a:spcPts val="200"/>
              </a:spcAft>
            </a:pPr>
            <a:r>
              <a:rPr lang="zh-TW" altLang="en-US" sz="2000" b="1" dirty="0"/>
              <a:t>請說明營收產生的</a:t>
            </a:r>
            <a:r>
              <a:rPr lang="zh-TW" altLang="en-US" sz="2000" b="1" dirty="0" smtClean="0"/>
              <a:t>方式（專利</a:t>
            </a:r>
            <a:r>
              <a:rPr lang="zh-TW" altLang="en-US" sz="2000" b="1" dirty="0"/>
              <a:t>授權、權利金、銷售、租賃、佣金</a:t>
            </a:r>
            <a:r>
              <a:rPr lang="en-US" altLang="zh-TW" sz="2000" b="1" dirty="0" smtClean="0"/>
              <a:t>...</a:t>
            </a:r>
            <a:r>
              <a:rPr lang="zh-TW" altLang="en-US" sz="2000" b="1" dirty="0" smtClean="0"/>
              <a:t>）</a:t>
            </a:r>
            <a:endParaRPr lang="en-US" altLang="zh-TW" sz="2000" dirty="0"/>
          </a:p>
          <a:p>
            <a:pPr marL="609600" lvl="1" indent="-342900">
              <a:spcAft>
                <a:spcPts val="200"/>
              </a:spcAft>
            </a:pPr>
            <a:endParaRPr lang="en-US" altLang="zh-TW" sz="2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26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預估營收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723147"/>
              </p:ext>
            </p:extLst>
          </p:nvPr>
        </p:nvGraphicFramePr>
        <p:xfrm>
          <a:off x="341045" y="2272917"/>
          <a:ext cx="8280005" cy="37454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5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9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9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96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96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796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796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796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7961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7961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7961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7961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7961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7961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7961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7961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08223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sz="11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產品別</a:t>
                      </a:r>
                      <a:endParaRPr lang="en-US" altLang="zh-TW" sz="1100" b="1" dirty="0" smtClean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sz="11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年度營收</a:t>
                      </a:r>
                      <a:endParaRPr lang="zh-TW" altLang="en-US" sz="11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sz="11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公司成立第一年</a:t>
                      </a:r>
                      <a:endParaRPr lang="zh-TW" altLang="en-US" sz="11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sz="11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公司成立第二年</a:t>
                      </a:r>
                      <a:endParaRPr lang="zh-TW" altLang="en-US" sz="11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sz="11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公司成立第三年</a:t>
                      </a:r>
                      <a:endParaRPr lang="zh-TW" altLang="en-US" sz="11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05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TW" sz="11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Q1</a:t>
                      </a:r>
                      <a:endParaRPr lang="zh-TW" altLang="en-US" sz="11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TW" sz="11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Q2</a:t>
                      </a:r>
                      <a:endParaRPr lang="zh-TW" altLang="en-US" sz="11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TW" sz="11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Q3</a:t>
                      </a:r>
                      <a:endParaRPr lang="zh-TW" altLang="en-US" sz="11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TW" sz="11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Q4</a:t>
                      </a:r>
                      <a:endParaRPr lang="zh-TW" altLang="en-US" sz="11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sz="11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小計</a:t>
                      </a:r>
                      <a:endParaRPr lang="zh-TW" altLang="en-US" sz="11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TW" sz="11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Q1</a:t>
                      </a:r>
                      <a:endParaRPr lang="zh-TW" altLang="en-US" sz="11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TW" sz="11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Q2</a:t>
                      </a:r>
                      <a:endParaRPr lang="zh-TW" altLang="en-US" sz="11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TW" sz="11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Q3</a:t>
                      </a:r>
                      <a:endParaRPr lang="zh-TW" altLang="en-US" sz="11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TW" sz="11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Q4</a:t>
                      </a:r>
                      <a:endParaRPr lang="zh-TW" altLang="en-US" sz="11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sz="11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小計</a:t>
                      </a:r>
                      <a:endParaRPr lang="zh-TW" altLang="en-US" sz="11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TW" sz="11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Q1</a:t>
                      </a:r>
                      <a:endParaRPr lang="zh-TW" altLang="en-US" sz="11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TW" sz="11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Q2</a:t>
                      </a:r>
                      <a:endParaRPr lang="zh-TW" altLang="en-US" sz="11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TW" sz="11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Q3</a:t>
                      </a:r>
                      <a:endParaRPr lang="zh-TW" altLang="en-US" sz="11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TW" sz="11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Q4</a:t>
                      </a:r>
                      <a:endParaRPr lang="zh-TW" altLang="en-US" sz="11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sz="11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小計</a:t>
                      </a:r>
                      <a:endParaRPr lang="zh-TW" altLang="en-US" sz="11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8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產品一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791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產品二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2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產品三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535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……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912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營收小計（季）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912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年度營收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>
            <a:off x="341045" y="1072863"/>
            <a:ext cx="4903907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09600" lvl="1" indent="-342900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公司成立後三年，要有多少營業額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？</a:t>
            </a:r>
            <a:endParaRPr lang="en-US" altLang="zh-TW" sz="2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09600" lvl="1" indent="-342900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此營收的預估基準、依據為何？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0880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預計完成募資條件之技術指標為何</a:t>
            </a:r>
            <a:r>
              <a:rPr lang="en-US" altLang="zh-TW" dirty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-457200">
              <a:spcAft>
                <a:spcPts val="200"/>
              </a:spcAft>
              <a:buAutoNum type="arabicPeriod"/>
            </a:pPr>
            <a:r>
              <a:rPr lang="zh-TW" altLang="en-US" sz="2000" b="1" dirty="0" smtClean="0"/>
              <a:t>評估一年內具備</a:t>
            </a:r>
            <a:r>
              <a:rPr lang="zh-TW" altLang="en-US" sz="2000" b="1" dirty="0"/>
              <a:t>投資吸引力之條件</a:t>
            </a:r>
            <a:r>
              <a:rPr lang="zh-TW" altLang="en-US" sz="2000" b="1" dirty="0" smtClean="0"/>
              <a:t>：</a:t>
            </a:r>
            <a:endParaRPr lang="en-US" altLang="zh-TW" sz="2000" b="1" dirty="0" smtClean="0"/>
          </a:p>
          <a:p>
            <a:pPr marL="0" lvl="1" indent="0">
              <a:spcAft>
                <a:spcPts val="200"/>
              </a:spcAft>
              <a:buNone/>
            </a:pPr>
            <a:r>
              <a:rPr lang="zh-TW" altLang="en-US" sz="2000" b="1" dirty="0"/>
              <a:t> </a:t>
            </a:r>
            <a:r>
              <a:rPr lang="zh-TW" altLang="en-US" sz="2000" b="1" dirty="0" smtClean="0"/>
              <a:t>      技術</a:t>
            </a:r>
            <a:r>
              <a:rPr lang="zh-TW" altLang="en-US" sz="2000" b="1" dirty="0"/>
              <a:t>、產品或服務須完成至何階段</a:t>
            </a:r>
            <a:r>
              <a:rPr lang="en-US" altLang="zh-TW" sz="2000" b="1" dirty="0" smtClean="0"/>
              <a:t>?</a:t>
            </a:r>
          </a:p>
          <a:p>
            <a:pPr marL="742950" lvl="2" indent="-285750">
              <a:spcAft>
                <a:spcPts val="200"/>
              </a:spcAft>
            </a:pPr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Ex: </a:t>
            </a:r>
            <a:r>
              <a:rPr lang="zh-TW" altLang="en-US" dirty="0" smtClean="0">
                <a:solidFill>
                  <a:schemeClr val="bg1">
                    <a:lumMod val="50000"/>
                  </a:schemeClr>
                </a:solidFill>
              </a:rPr>
              <a:t>完成</a:t>
            </a:r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POC</a:t>
            </a:r>
            <a:r>
              <a:rPr lang="zh-TW" altLang="en-US" dirty="0" smtClean="0">
                <a:solidFill>
                  <a:schemeClr val="bg1">
                    <a:lumMod val="50000"/>
                  </a:schemeClr>
                </a:solidFill>
              </a:rPr>
              <a:t>、</a:t>
            </a:r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POS</a:t>
            </a:r>
            <a:r>
              <a:rPr lang="zh-TW" altLang="en-US" dirty="0" smtClean="0">
                <a:solidFill>
                  <a:schemeClr val="bg1">
                    <a:lumMod val="50000"/>
                  </a:schemeClr>
                </a:solidFill>
              </a:rPr>
              <a:t>或是</a:t>
            </a:r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POB</a:t>
            </a:r>
            <a:r>
              <a:rPr lang="zh-TW" altLang="en-US" dirty="0" smtClean="0">
                <a:solidFill>
                  <a:schemeClr val="bg1">
                    <a:lumMod val="50000"/>
                  </a:schemeClr>
                </a:solidFill>
              </a:rPr>
              <a:t>驗證？</a:t>
            </a:r>
          </a:p>
          <a:p>
            <a:pPr marL="742950" lvl="2" indent="-285750">
              <a:spcAft>
                <a:spcPts val="200"/>
              </a:spcAft>
            </a:pPr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Ex</a:t>
            </a:r>
            <a:r>
              <a:rPr lang="en-US" altLang="zh-TW" dirty="0">
                <a:solidFill>
                  <a:schemeClr val="bg1">
                    <a:lumMod val="50000"/>
                  </a:schemeClr>
                </a:solidFill>
              </a:rPr>
              <a:t>: </a:t>
            </a:r>
            <a:r>
              <a:rPr lang="zh-TW" altLang="en-US" dirty="0">
                <a:solidFill>
                  <a:schemeClr val="bg1">
                    <a:lumMod val="50000"/>
                  </a:schemeClr>
                </a:solidFill>
              </a:rPr>
              <a:t>技術或產品樣品完成、可少量出貨或是可試營運 </a:t>
            </a:r>
            <a:r>
              <a:rPr lang="en-US" altLang="zh-TW" dirty="0">
                <a:solidFill>
                  <a:schemeClr val="bg1">
                    <a:lumMod val="50000"/>
                  </a:schemeClr>
                </a:solidFill>
              </a:rPr>
              <a:t>?  </a:t>
            </a:r>
          </a:p>
          <a:p>
            <a:pPr marL="742950" lvl="2" indent="-285750">
              <a:spcAft>
                <a:spcPts val="200"/>
              </a:spcAft>
            </a:pPr>
            <a:r>
              <a:rPr lang="en-US" altLang="zh-TW" dirty="0">
                <a:solidFill>
                  <a:schemeClr val="bg1">
                    <a:lumMod val="50000"/>
                  </a:schemeClr>
                </a:solidFill>
              </a:rPr>
              <a:t>Ex: </a:t>
            </a:r>
            <a:r>
              <a:rPr lang="zh-TW" altLang="en-US" dirty="0">
                <a:solidFill>
                  <a:schemeClr val="bg1">
                    <a:lumMod val="50000"/>
                  </a:schemeClr>
                </a:solidFill>
              </a:rPr>
              <a:t>產品認證與法規</a:t>
            </a:r>
          </a:p>
          <a:p>
            <a:pPr marL="1200150" lvl="3" indent="-285750">
              <a:spcAft>
                <a:spcPts val="200"/>
              </a:spcAft>
            </a:pPr>
            <a:r>
              <a:rPr lang="zh-TW" altLang="en-US" dirty="0">
                <a:solidFill>
                  <a:schemeClr val="bg1">
                    <a:lumMod val="50000"/>
                  </a:schemeClr>
                </a:solidFill>
              </a:rPr>
              <a:t>醫材分級為</a:t>
            </a:r>
            <a:r>
              <a:rPr lang="en-US" altLang="zh-TW" dirty="0">
                <a:solidFill>
                  <a:schemeClr val="bg1">
                    <a:lumMod val="50000"/>
                  </a:schemeClr>
                </a:solidFill>
              </a:rPr>
              <a:t>Class I</a:t>
            </a:r>
            <a:r>
              <a:rPr lang="zh-TW" altLang="en-US" dirty="0">
                <a:solidFill>
                  <a:schemeClr val="bg1">
                    <a:lumMod val="50000"/>
                  </a:schemeClr>
                </a:solidFill>
              </a:rPr>
              <a:t>、</a:t>
            </a:r>
            <a:r>
              <a:rPr lang="en-US" altLang="zh-TW" dirty="0">
                <a:solidFill>
                  <a:schemeClr val="bg1">
                    <a:lumMod val="50000"/>
                  </a:schemeClr>
                </a:solidFill>
              </a:rPr>
              <a:t>II</a:t>
            </a:r>
            <a:r>
              <a:rPr lang="zh-TW" altLang="en-US" dirty="0">
                <a:solidFill>
                  <a:schemeClr val="bg1">
                    <a:lumMod val="50000"/>
                  </a:schemeClr>
                </a:solidFill>
              </a:rPr>
              <a:t>或</a:t>
            </a:r>
            <a:r>
              <a:rPr lang="en-US" altLang="zh-TW" dirty="0">
                <a:solidFill>
                  <a:schemeClr val="bg1">
                    <a:lumMod val="50000"/>
                  </a:schemeClr>
                </a:solidFill>
              </a:rPr>
              <a:t>III</a:t>
            </a:r>
            <a:r>
              <a:rPr lang="zh-TW" altLang="en-US" dirty="0">
                <a:solidFill>
                  <a:schemeClr val="bg1">
                    <a:lumMod val="50000"/>
                  </a:schemeClr>
                </a:solidFill>
              </a:rPr>
              <a:t>，並認證要到哪一個階段 </a:t>
            </a:r>
          </a:p>
          <a:p>
            <a:pPr marL="1200150" lvl="3" indent="-285750">
              <a:spcAft>
                <a:spcPts val="200"/>
              </a:spcAft>
            </a:pPr>
            <a:r>
              <a:rPr lang="zh-TW" altLang="en-US" dirty="0">
                <a:solidFill>
                  <a:schemeClr val="bg1">
                    <a:lumMod val="50000"/>
                  </a:schemeClr>
                </a:solidFill>
              </a:rPr>
              <a:t>新藥須達到毒物測試、動物實驗、</a:t>
            </a:r>
            <a:r>
              <a:rPr lang="en-US" altLang="zh-TW" dirty="0">
                <a:solidFill>
                  <a:schemeClr val="bg1">
                    <a:lumMod val="50000"/>
                  </a:schemeClr>
                </a:solidFill>
              </a:rPr>
              <a:t>Phase 1</a:t>
            </a:r>
            <a:r>
              <a:rPr lang="zh-TW" altLang="en-US" dirty="0">
                <a:solidFill>
                  <a:schemeClr val="bg1">
                    <a:lumMod val="50000"/>
                  </a:schemeClr>
                </a:solidFill>
              </a:rPr>
              <a:t>、</a:t>
            </a:r>
            <a:r>
              <a:rPr lang="en-US" altLang="zh-TW" dirty="0">
                <a:solidFill>
                  <a:schemeClr val="bg1">
                    <a:lumMod val="50000"/>
                  </a:schemeClr>
                </a:solidFill>
              </a:rPr>
              <a:t>Phase 2</a:t>
            </a:r>
            <a:r>
              <a:rPr lang="zh-TW" altLang="en-US" dirty="0">
                <a:solidFill>
                  <a:schemeClr val="bg1">
                    <a:lumMod val="50000"/>
                  </a:schemeClr>
                </a:solidFill>
              </a:rPr>
              <a:t>或</a:t>
            </a:r>
            <a:r>
              <a:rPr lang="en-US" altLang="zh-TW" dirty="0">
                <a:solidFill>
                  <a:schemeClr val="bg1">
                    <a:lumMod val="50000"/>
                  </a:schemeClr>
                </a:solidFill>
              </a:rPr>
              <a:t>Phase 3</a:t>
            </a:r>
          </a:p>
          <a:p>
            <a:pPr marL="1200150" lvl="3" indent="-285750">
              <a:spcAft>
                <a:spcPts val="200"/>
              </a:spcAft>
            </a:pPr>
            <a:r>
              <a:rPr lang="zh-TW" altLang="en-US" dirty="0">
                <a:solidFill>
                  <a:schemeClr val="bg1">
                    <a:lumMod val="50000"/>
                  </a:schemeClr>
                </a:solidFill>
              </a:rPr>
              <a:t>生技醫藥類別亦可列出目標產品概況，如</a:t>
            </a:r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TPP</a:t>
            </a:r>
            <a:r>
              <a:rPr lang="zh-TW" altLang="en-US" dirty="0" smtClean="0">
                <a:solidFill>
                  <a:schemeClr val="bg1">
                    <a:lumMod val="50000"/>
                  </a:schemeClr>
                </a:solidFill>
              </a:rPr>
              <a:t>（</a:t>
            </a:r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Target </a:t>
            </a:r>
            <a:r>
              <a:rPr lang="en-US" altLang="zh-TW" dirty="0">
                <a:solidFill>
                  <a:schemeClr val="bg1">
                    <a:lumMod val="50000"/>
                  </a:schemeClr>
                </a:solidFill>
              </a:rPr>
              <a:t>Product </a:t>
            </a:r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Profile</a:t>
            </a:r>
            <a:r>
              <a:rPr lang="zh-TW" altLang="en-US" dirty="0" smtClean="0">
                <a:solidFill>
                  <a:schemeClr val="bg1">
                    <a:lumMod val="50000"/>
                  </a:schemeClr>
                </a:solidFill>
              </a:rPr>
              <a:t>）作為</a:t>
            </a:r>
            <a:r>
              <a:rPr lang="zh-TW" altLang="en-US" dirty="0">
                <a:solidFill>
                  <a:schemeClr val="bg1">
                    <a:lumMod val="50000"/>
                  </a:schemeClr>
                </a:solidFill>
              </a:rPr>
              <a:t>附件</a:t>
            </a:r>
          </a:p>
          <a:p>
            <a:pPr marL="457200" lvl="1" indent="-457200">
              <a:spcAft>
                <a:spcPts val="200"/>
              </a:spcAft>
              <a:buFont typeface="+mj-lt"/>
              <a:buAutoNum type="arabicPeriod" startAt="2"/>
            </a:pPr>
            <a:r>
              <a:rPr lang="zh-TW" altLang="en-US" sz="2000" b="1" dirty="0" smtClean="0"/>
              <a:t>成立</a:t>
            </a:r>
            <a:r>
              <a:rPr lang="zh-TW" altLang="en-US" sz="2000" b="1" dirty="0"/>
              <a:t>公司後，下一個階段任務會是什麼 </a:t>
            </a:r>
            <a:r>
              <a:rPr lang="en-US" altLang="zh-TW" sz="2000" b="1" dirty="0"/>
              <a:t>? </a:t>
            </a:r>
          </a:p>
          <a:p>
            <a:pPr marL="266700" lvl="1" indent="0">
              <a:spcAft>
                <a:spcPts val="200"/>
              </a:spcAft>
              <a:buNone/>
            </a:pPr>
            <a:endParaRPr lang="en-US" altLang="zh-TW" sz="2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69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比3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比3" id="{191A8B4A-CF7C-4044-8CFE-ED804139B38D}" vid="{67E89ABC-42C4-42A1-A1BF-9A44E3390D7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4比3</Template>
  <TotalTime>3067</TotalTime>
  <Words>3555</Words>
  <Application>Microsoft Office PowerPoint</Application>
  <PresentationFormat>如螢幕大小 (4:3)</PresentationFormat>
  <Paragraphs>591</Paragraphs>
  <Slides>29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29</vt:i4>
      </vt:variant>
    </vt:vector>
  </HeadingPairs>
  <TitlesOfParts>
    <vt:vector size="38" baseType="lpstr">
      <vt:lpstr>微軟正黑體</vt:lpstr>
      <vt:lpstr>微軟正黑體</vt:lpstr>
      <vt:lpstr>新細明體</vt:lpstr>
      <vt:lpstr>Arial</vt:lpstr>
      <vt:lpstr>Calibri</vt:lpstr>
      <vt:lpstr>Times New Roman</vt:lpstr>
      <vt:lpstr>Wingdings</vt:lpstr>
      <vt:lpstr>Wingdings 2</vt:lpstr>
      <vt:lpstr>4比3</vt:lpstr>
      <vt:lpstr>科技部新型態產學研鏈結計畫 價創計畫構想書  （計畫名稱）</vt:lpstr>
      <vt:lpstr>大綱</vt:lpstr>
      <vt:lpstr>客戶、技術、與產品說明</vt:lpstr>
      <vt:lpstr>商業模式匯總分析（生技醫藥類自評選填） </vt:lpstr>
      <vt:lpstr>市場價值與定位（生技醫藥類填寫）</vt:lpstr>
      <vt:lpstr>產業分析（生技醫藥類自評選填） </vt:lpstr>
      <vt:lpstr>獲利方式</vt:lpstr>
      <vt:lpstr>預估營收</vt:lpstr>
      <vt:lpstr>預計完成募資條件之技術指標為何?</vt:lpstr>
      <vt:lpstr>投資方評估報告之投資條件自評</vt:lpstr>
      <vt:lpstr>創業里程碑</vt:lpstr>
      <vt:lpstr>團隊籌組規劃（1/2）</vt:lpstr>
      <vt:lpstr>團隊籌組規劃（2/2）</vt:lpstr>
      <vt:lpstr>專利自評 （1/4）</vt:lpstr>
      <vt:lpstr>專利自評 （2/4）</vt:lpstr>
      <vt:lpstr>專利自評 （3/4）</vt:lpstr>
      <vt:lpstr>專利自評 （4/4）</vt:lpstr>
      <vt:lpstr>出場方式</vt:lpstr>
      <vt:lpstr>核心技術競爭力與競爭對手說明</vt:lpstr>
      <vt:lpstr>SWOT分析（生技醫藥類自評選填）</vt:lpstr>
      <vt:lpstr>價創計畫提案之查核點規劃</vt:lpstr>
      <vt:lpstr>申請補助經費</vt:lpstr>
      <vt:lpstr>出場後之其他規劃自評</vt:lpstr>
      <vt:lpstr>附件、 提供各職掌資訊供團隊參考</vt:lpstr>
      <vt:lpstr>CEO 執行長</vt:lpstr>
      <vt:lpstr>BD-Business Development 事業發展</vt:lpstr>
      <vt:lpstr>COO 營運長</vt:lpstr>
      <vt:lpstr>CFO 財務長</vt:lpstr>
      <vt:lpstr>CTO 技術長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計畫名稱</dc:title>
  <dc:creator>pinghei Chen</dc:creator>
  <cp:lastModifiedBy>王紹安</cp:lastModifiedBy>
  <cp:revision>277</cp:revision>
  <cp:lastPrinted>2019-03-05T07:18:47Z</cp:lastPrinted>
  <dcterms:created xsi:type="dcterms:W3CDTF">2016-08-10T14:23:27Z</dcterms:created>
  <dcterms:modified xsi:type="dcterms:W3CDTF">2019-05-30T09:21:43Z</dcterms:modified>
</cp:coreProperties>
</file>